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58" r:id="rId4"/>
    <p:sldId id="266" r:id="rId5"/>
    <p:sldId id="289" r:id="rId6"/>
    <p:sldId id="290" r:id="rId7"/>
    <p:sldId id="269" r:id="rId8"/>
    <p:sldId id="264" r:id="rId9"/>
    <p:sldId id="275" r:id="rId10"/>
    <p:sldId id="278" r:id="rId11"/>
    <p:sldId id="291" r:id="rId12"/>
    <p:sldId id="281" r:id="rId13"/>
    <p:sldId id="283" r:id="rId14"/>
    <p:sldId id="293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CCFF"/>
    <a:srgbClr val="00CCFF"/>
    <a:srgbClr val="29C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B6FC-5F97-44FB-B386-01E4171B9986}" type="datetimeFigureOut">
              <a:rPr lang="it-IT" smtClean="0"/>
              <a:pPr/>
              <a:t>04/06/2015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8D31-8680-4F1E-9889-A9C9ABC7FA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0414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E8D31-8680-4F1E-9889-A9C9ABC7FAC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797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5382-78AD-4A5F-92D8-F99732008C66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1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7E6D-E2AA-4BB4-97E8-72ADEBF1208D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97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DC56-FD09-4D50-A85E-29C4991C2A6C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0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E27-8757-434E-958C-E1F905225CD7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4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ED1D-BA28-490F-9DFA-BD486078D89C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2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7585-4DA3-47A1-9EC6-52125327E1FA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0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1D7-68D2-423C-B94B-2BD6266EB95C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06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76AE-533B-4D51-8EAC-26687AD6A23C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06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C2CC-923F-4A27-BCAB-3CCC2D69A555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23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758F-E5A1-4F1E-909F-156A6F369EA0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82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4C48-2575-40F7-9306-41D61BB8739E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48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694C-B6B5-430B-89C5-5BFFF077C432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Mafalda Musti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9E8D-01E7-894D-870D-3262B0B65BB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3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Document10.docx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5.docx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Office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Word_Document8.docx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Word_Document9.docx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497"/>
            <a:ext cx="7772400" cy="1470025"/>
          </a:xfrm>
        </p:spPr>
        <p:txBody>
          <a:bodyPr>
            <a:noAutofit/>
          </a:bodyPr>
          <a:lstStyle/>
          <a:p>
            <a:r>
              <a:rPr lang="it-IT" sz="1600" b="1" dirty="0">
                <a:latin typeface="Arial"/>
                <a:cs typeface="Arial"/>
              </a:rPr>
              <a:t>Progetto Speciale </a:t>
            </a:r>
            <a:r>
              <a:rPr lang="it-IT" sz="1600" b="1" dirty="0" err="1">
                <a:latin typeface="Arial"/>
                <a:cs typeface="Arial"/>
              </a:rPr>
              <a:t>Multiasse</a:t>
            </a:r>
            <a:r>
              <a:rPr lang="it-IT" sz="1600" b="1" dirty="0">
                <a:latin typeface="Arial"/>
                <a:cs typeface="Arial"/>
              </a:rPr>
              <a:t> “Sistema Sapere e Crescita”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P.O. FSE Abruzzo 2007-2013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Piano degli interventi 2012-2013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Intervento A) promozione della conoscenza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5586798"/>
              </p:ext>
            </p:extLst>
          </p:nvPr>
        </p:nvGraphicFramePr>
        <p:xfrm>
          <a:off x="1799440" y="4760365"/>
          <a:ext cx="5859463" cy="1800225"/>
        </p:xfrm>
        <a:graphic>
          <a:graphicData uri="http://schemas.openxmlformats.org/presentationml/2006/ole">
            <p:oleObj spid="_x0000_s1034" name="Document" r:id="rId3" imgW="6324367" imgH="1943028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960" y="1618938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it-IT" i="1" dirty="0" smtClean="0"/>
              <a:t>Titolo Borsa</a:t>
            </a:r>
          </a:p>
          <a:p>
            <a:pPr marL="285750" indent="-285750" algn="just"/>
            <a:r>
              <a:rPr lang="it-IT" i="1" dirty="0" smtClean="0"/>
              <a:t>     “Progettazione, sviluppo e gestione di ambienti ad atmosfera controllata (</a:t>
            </a:r>
            <a:r>
              <a:rPr lang="it-IT" i="1" dirty="0" err="1" smtClean="0"/>
              <a:t>clean</a:t>
            </a:r>
            <a:r>
              <a:rPr lang="it-IT" i="1" dirty="0" smtClean="0"/>
              <a:t> </a:t>
            </a:r>
            <a:r>
              <a:rPr lang="it-IT" i="1" dirty="0" err="1" smtClean="0"/>
              <a:t>rooms</a:t>
            </a:r>
            <a:r>
              <a:rPr lang="it-IT" i="1" dirty="0" smtClean="0"/>
              <a:t>) per la conduzione di processi tecnologici per l’industria chimica, farmaceutica, elettronica delle bio-tecnologie”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/>
            <a:r>
              <a:rPr lang="en-US" dirty="0" err="1" smtClean="0"/>
              <a:t>Borsista</a:t>
            </a:r>
            <a:r>
              <a:rPr lang="en-US" dirty="0" smtClean="0"/>
              <a:t>: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Mafalda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Musti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/>
            <a:r>
              <a:rPr lang="en-US" dirty="0" err="1" smtClean="0"/>
              <a:t>Docente</a:t>
            </a:r>
            <a:r>
              <a:rPr lang="en-US" dirty="0" smtClean="0"/>
              <a:t> LNGS: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Roberto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Tartaglia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/>
            <a:r>
              <a:rPr lang="en-US" dirty="0" smtClean="0"/>
              <a:t>Tutor LNGS: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Tobia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3" indent="-900113">
              <a:tabLst>
                <a:tab pos="900113" algn="l"/>
              </a:tabLst>
            </a:pPr>
            <a:r>
              <a:rPr lang="en-US" dirty="0" err="1" smtClean="0"/>
              <a:t>Azienda</a:t>
            </a:r>
            <a:r>
              <a:rPr lang="en-US" dirty="0" smtClean="0"/>
              <a:t>: </a:t>
            </a:r>
            <a:r>
              <a:rPr lang="it-IT" dirty="0" smtClean="0"/>
              <a:t>Università degli Studi dell’Aquila-Dipartimento di Ingegneria Industriale,  dell’Informazione ed Economia (DIIIE)</a:t>
            </a:r>
          </a:p>
          <a:p>
            <a:pPr marL="285750" indent="-285750"/>
            <a:r>
              <a:rPr lang="en-US" dirty="0" smtClean="0"/>
              <a:t>Tutor </a:t>
            </a:r>
            <a:r>
              <a:rPr lang="en-US" dirty="0" err="1" smtClean="0"/>
              <a:t>azienda</a:t>
            </a:r>
            <a:r>
              <a:rPr lang="en-US" dirty="0" smtClean="0"/>
              <a:t>: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Luciano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Fratocchi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BE52-8452-4EC3-8A25-62A454305073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0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0" y="1038379"/>
            <a:ext cx="4197249" cy="302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75" r="371"/>
          <a:stretch>
            <a:fillRect/>
          </a:stretch>
        </p:blipFill>
        <p:spPr bwMode="auto">
          <a:xfrm>
            <a:off x="2016177" y="4046554"/>
            <a:ext cx="5389571" cy="1084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34322" y="1038386"/>
            <a:ext cx="35076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T6566o00"/>
              </a:rPr>
              <a:t>Definire i requisiti tecnici per la realizzazione di una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T6566o00"/>
              </a:rPr>
              <a:t>Clean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T6566o0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T6566o00"/>
              </a:rPr>
              <a:t>Room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T6566o00"/>
              </a:rPr>
              <a:t> ubicata presso i LNGS nella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galleria di by-pass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"/>
              </a:rPr>
              <a:t>tra la sala “A” e la sala “B”, denominata “area BAM”,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"/>
              </a:rPr>
              <a:t> al fine di avere un’area di lavoro a maggior </a:t>
            </a:r>
            <a:r>
              <a:rPr lang="it-IT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livello di purezza per misure di radioattività con tecniche avanzate quali spettrometria alfa, beta e gamma.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26630" name="Document" r:id="rId5" imgW="6324367" imgH="1943028" progId="Word.Document.12">
              <p:embed/>
            </p:oleObj>
          </a:graphicData>
        </a:graphic>
      </p:graphicFrame>
      <p:cxnSp>
        <p:nvCxnSpPr>
          <p:cNvPr id="8" name="Connettore 1 7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ttangolo 8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REALIZZAZIONE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UNA CLEAN ROOM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0272" y="4960543"/>
            <a:ext cx="68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Proposta Progettuale</a:t>
            </a:r>
            <a:endParaRPr lang="it-IT" b="1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10272" y="5236346"/>
            <a:ext cx="8315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T6566o00" charset="0"/>
              </a:rPr>
              <a:t> Zona a contaminazione controllata di Classe 100 -ISO 5.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T6566o00" charset="0"/>
              </a:rPr>
              <a:t>Le classi di contaminazione dei vari ambienti realizzati sono conformi a quanto previsto dalla normativa ISO 14644-1/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T6566o00" charset="0"/>
              </a:rPr>
              <a:t>Federal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T6566o00" charset="0"/>
              </a:rPr>
              <a:t> Standard 209E.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2797" y="437017"/>
            <a:ext cx="7876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REALIZZAZIONE </a:t>
            </a:r>
            <a:r>
              <a:rPr lang="it-IT" b="1" dirty="0" err="1" smtClean="0">
                <a:solidFill>
                  <a:srgbClr val="00B0F0"/>
                </a:solidFill>
              </a:rPr>
              <a:t>DI</a:t>
            </a:r>
            <a:r>
              <a:rPr lang="it-IT" b="1" dirty="0" smtClean="0">
                <a:solidFill>
                  <a:srgbClr val="00B0F0"/>
                </a:solidFill>
              </a:rPr>
              <a:t> UNA CLEAN ROOM PRESSO I LABORATORI SOTTERRANEI DEI LNGS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645182" y="1038386"/>
            <a:ext cx="284207" cy="40067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F3B2-CC6E-454A-9D97-1C62F05F2D61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53980" y="2518165"/>
          <a:ext cx="6096000" cy="1918864"/>
        </p:xfrm>
        <a:graphic>
          <a:graphicData uri="http://schemas.openxmlformats.org/drawingml/2006/table">
            <a:tbl>
              <a:tblPr/>
              <a:tblGrid>
                <a:gridCol w="1046922"/>
                <a:gridCol w="828261"/>
                <a:gridCol w="902955"/>
                <a:gridCol w="902955"/>
                <a:gridCol w="854765"/>
                <a:gridCol w="780071"/>
                <a:gridCol w="780071"/>
              </a:tblGrid>
              <a:tr h="1330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 dirty="0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</a:t>
                      </a:r>
                      <a:r>
                        <a:rPr lang="it-IT" sz="800" i="1" dirty="0" err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Classification</a:t>
                      </a:r>
                      <a:r>
                        <a:rPr lang="it-IT" sz="800" i="1" dirty="0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800" i="1" dirty="0" err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Maximum concentration limits (particles/m</a:t>
                      </a:r>
                      <a:r>
                        <a:rPr lang="en-US" sz="800" i="1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 of air) for particles equal to and larger than the considered sizes shown below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8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latin typeface="Calibri"/>
                          <a:ea typeface="Calibri"/>
                          <a:cs typeface="Times New Roman"/>
                        </a:rPr>
                        <a:t>≥ 0.1</a:t>
                      </a: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≥ 0.2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≥ 0.3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≥ 0.5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≥ 1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≥ 5.0 µm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237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4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2,370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1,020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352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23,700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10,200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3,520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1,000,000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237,000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102,000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35,200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8,320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293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it-IT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O Class 7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352,000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83,200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2,930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8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3,520,000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832,000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29,300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Class 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35,200,000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8,320,000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dirty="0">
                          <a:latin typeface="Calibri"/>
                          <a:ea typeface="Calibri"/>
                          <a:cs typeface="Times New Roman"/>
                        </a:rPr>
                        <a:t>293,000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89202" y="4456587"/>
            <a:ext cx="45352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Limiti della Classe di Contaminazione per </a:t>
            </a:r>
            <a:r>
              <a:rPr kumimoji="0" lang="it-IT" sz="900" b="1" i="0" u="none" strike="noStrike" cap="none" normalizeH="0" baseline="0" dirty="0" err="1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900" b="1" i="0" u="none" strike="noStrike" cap="none" normalizeH="0" baseline="0" dirty="0" err="1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Rooms</a:t>
            </a: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secondo Normativa ISO 14644 - 1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464696"/>
          <a:ext cx="6096000" cy="1685744"/>
        </p:xfrm>
        <a:graphic>
          <a:graphicData uri="http://schemas.openxmlformats.org/drawingml/2006/table">
            <a:tbl>
              <a:tblPr/>
              <a:tblGrid>
                <a:gridCol w="924442"/>
                <a:gridCol w="982528"/>
                <a:gridCol w="1162349"/>
                <a:gridCol w="1162349"/>
                <a:gridCol w="945452"/>
                <a:gridCol w="918880"/>
              </a:tblGrid>
              <a:tr h="215044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 dirty="0" err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Class</a:t>
                      </a:r>
                      <a:endParaRPr lang="it-IT" sz="800" dirty="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latin typeface="Calibri"/>
                          <a:ea typeface="Times New Roman"/>
                        </a:rPr>
                        <a:t>Particles / ft</a:t>
                      </a:r>
                      <a:r>
                        <a:rPr lang="it-IT" sz="800" b="1" i="1" baseline="30000">
                          <a:latin typeface="Calibri"/>
                          <a:ea typeface="Times New Roman"/>
                        </a:rPr>
                        <a:t>3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01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latin typeface="Calibri"/>
                          <a:ea typeface="Times New Roman"/>
                        </a:rPr>
                        <a:t>≥ 0.1 µm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latin typeface="Calibri"/>
                          <a:ea typeface="Times New Roman"/>
                        </a:rPr>
                        <a:t>≥ 0.2 µm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latin typeface="Calibri"/>
                          <a:ea typeface="Times New Roman"/>
                        </a:rPr>
                        <a:t>≥ 0.3 µm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latin typeface="Calibri"/>
                          <a:ea typeface="Times New Roman"/>
                        </a:rPr>
                        <a:t>≥ 0.5 µm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i="1">
                          <a:latin typeface="Calibri"/>
                          <a:ea typeface="Times New Roman"/>
                        </a:rPr>
                        <a:t>≥ 5.0 µm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35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7.5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3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350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75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30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750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300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1,000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1.000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7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10,000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 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10.000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70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100,000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>
                          <a:latin typeface="Calibri"/>
                          <a:ea typeface="Times New Roman"/>
                        </a:rPr>
                        <a:t>NA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b="1">
                          <a:latin typeface="Calibri"/>
                          <a:ea typeface="Times New Roman"/>
                        </a:rPr>
                        <a:t>100.000</a:t>
                      </a:r>
                      <a:endParaRPr lang="it-IT" sz="80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800" dirty="0">
                          <a:latin typeface="Calibri"/>
                          <a:ea typeface="Times New Roman"/>
                        </a:rPr>
                        <a:t>700</a:t>
                      </a:r>
                      <a:endParaRPr lang="it-IT" sz="800" dirty="0">
                        <a:latin typeface="Times New Roman"/>
                        <a:ea typeface="Times New Roman"/>
                      </a:endParaRPr>
                    </a:p>
                  </a:txBody>
                  <a:tcPr marL="66738" marR="66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2540824" y="2174694"/>
            <a:ext cx="43546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dirty="0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Limiti della Classe di Contaminazione per </a:t>
            </a:r>
            <a:r>
              <a:rPr lang="it-IT" sz="900" b="1" dirty="0" err="1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lang="it-IT" sz="900" b="1" dirty="0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900" b="1" dirty="0" err="1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Rooms</a:t>
            </a:r>
            <a:r>
              <a:rPr lang="it-IT" sz="900" b="1" dirty="0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secondo </a:t>
            </a:r>
            <a:r>
              <a:rPr lang="it-IT" sz="900" b="1" dirty="0" err="1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Federal</a:t>
            </a:r>
            <a:r>
              <a:rPr lang="it-IT" sz="900" b="1" dirty="0" smtClean="0">
                <a:solidFill>
                  <a:srgbClr val="00408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Standard 209E</a:t>
            </a:r>
            <a:endParaRPr lang="it-IT" sz="900" b="1" dirty="0">
              <a:solidFill>
                <a:srgbClr val="00408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62469" name="Document" r:id="rId3" imgW="6324367" imgH="1943028" progId="Word.Document.12">
              <p:embed/>
            </p:oleObj>
          </a:graphicData>
        </a:graphic>
      </p:graphicFrame>
      <p:cxnSp>
        <p:nvCxnSpPr>
          <p:cNvPr id="9" name="Connettore 1 8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tangolo 9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REALIZZAZIONE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UNA CLEAN ROOM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53980" y="4840030"/>
          <a:ext cx="6096000" cy="835854"/>
        </p:xfrm>
        <a:graphic>
          <a:graphicData uri="http://schemas.openxmlformats.org/drawingml/2006/table">
            <a:tbl>
              <a:tblPr/>
              <a:tblGrid>
                <a:gridCol w="1050644"/>
                <a:gridCol w="746410"/>
                <a:gridCol w="910180"/>
                <a:gridCol w="910180"/>
                <a:gridCol w="844672"/>
                <a:gridCol w="816957"/>
                <a:gridCol w="816957"/>
              </a:tblGrid>
              <a:tr h="19337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 dirty="0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14644-1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Classes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 dirty="0">
                          <a:latin typeface="Calibri"/>
                          <a:ea typeface="Calibri"/>
                          <a:cs typeface="Times New Roman"/>
                        </a:rPr>
                        <a:t>Class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FS 209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Classes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i="1">
                          <a:latin typeface="Calibri"/>
                          <a:ea typeface="Calibri"/>
                          <a:cs typeface="Times New Roman"/>
                        </a:rPr>
                        <a:t>Class 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1,000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10,000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19514" y="5684138"/>
            <a:ext cx="5929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ea typeface="Calibri" pitchFamily="34" charset="0"/>
                <a:cs typeface="Times New Roman" pitchFamily="18" charset="0"/>
              </a:rPr>
              <a:t>Comparazione dei limiti di Classe di Contaminazione per </a:t>
            </a:r>
            <a:r>
              <a:rPr kumimoji="0" lang="it-IT" sz="900" b="1" i="0" u="none" strike="noStrike" cap="none" normalizeH="0" baseline="0" dirty="0" err="1" smtClean="0">
                <a:ln>
                  <a:noFill/>
                </a:ln>
                <a:solidFill>
                  <a:srgbClr val="004080"/>
                </a:solidFill>
                <a:effectLst/>
                <a:ea typeface="Calibri" pitchFamily="34" charset="0"/>
                <a:cs typeface="Times New Roman" pitchFamily="18" charset="0"/>
              </a:rPr>
              <a:t>Clean</a:t>
            </a: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900" b="1" i="0" u="none" strike="noStrike" cap="none" normalizeH="0" baseline="0" dirty="0" err="1" smtClean="0">
                <a:ln>
                  <a:noFill/>
                </a:ln>
                <a:solidFill>
                  <a:srgbClr val="004080"/>
                </a:solidFill>
                <a:effectLst/>
                <a:ea typeface="Calibri" pitchFamily="34" charset="0"/>
                <a:cs typeface="Times New Roman" pitchFamily="18" charset="0"/>
              </a:rPr>
              <a:t>Rooms</a:t>
            </a:r>
            <a:r>
              <a:rPr kumimoji="0" lang="it-IT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ea typeface="Calibri" pitchFamily="34" charset="0"/>
                <a:cs typeface="Times New Roman" pitchFamily="18" charset="0"/>
              </a:rPr>
              <a:t> secondo Normativa ISO 14644 – 1 e FED STD 209E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8779-BA0B-45A5-ADDD-92B3EA61B601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7279" y="745166"/>
            <a:ext cx="848804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impianto di trattamento aria e climatizzazione HVAC (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Heating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,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Ventilating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and Air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Conditioning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) da asservire alla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clean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room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ed alle aree attigue alla stessa;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rete di distribuzione aria compressa;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rete di distribuzione azoto liquido e gassoso;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79o00" charset="0"/>
              </a:rPr>
              <a:t> rete distribuzione acqua e di un sistema centralizzato per la produzione di acqua ultrapura;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flow cabinet o “cabina pulita” con classe di pulizia migliore (ISO 4) rispetto alla Camera in cui è inserita (ISO5), per la protezione di apparecchiature e processi critici;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cappa chimica a ricircolo d’aria senza raccordo, in grado di filtrare gli inquinanti prima 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ricircolare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l’aria pulita nel locale, evitandone il rilascio all’esterno;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sistema di interblocco di mantenimento delle pressioni differenziali;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impianto elettrico e sistema UPS;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impianto di illuminazione al LED;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impianto antincendio;</a:t>
            </a:r>
            <a:endParaRPr lang="it-IT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sistema rilevazione fumi e sensori gas;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sistema TVCC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T6566o00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e controllo accessi;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T6566o00" charset="0"/>
              </a:rPr>
              <a:t> intervento funzionale sull’intera area BAM.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7349" name="Document" r:id="rId3" imgW="6324367" imgH="1943028" progId="Word.Document.12">
              <p:embed/>
            </p:oleObj>
          </a:graphicData>
        </a:graphic>
      </p:graphicFrame>
      <p:cxnSp>
        <p:nvCxnSpPr>
          <p:cNvPr id="6" name="Connettore 1 5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ttangolo 6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REALIZZAZIONE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UNA CLEAN ROOM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4B57-0913-4102-B8BC-01B357B329D2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  <p:pic>
        <p:nvPicPr>
          <p:cNvPr id="13" name="Picture 2" descr="https://www.terrauniversal.com/gallery/cleanrooms/Images/cleanroom_configur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2125" y="3708399"/>
            <a:ext cx="27432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9779" y="350666"/>
            <a:ext cx="8495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Analisi </a:t>
            </a:r>
            <a:r>
              <a:rPr lang="it-IT" b="1" dirty="0" smtClean="0">
                <a:ea typeface="Times New Roman" pitchFamily="18" charset="0"/>
                <a:cs typeface="Arial" pitchFamily="34" charset="0"/>
              </a:rPr>
              <a:t>Economica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costi di costruzione della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Clean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Room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garantendo le seguenti classi di reazione al fuoco previste dalla norma UNI EN 13501-1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9397" name="Document" r:id="rId3" imgW="6324367" imgH="1943028" progId="Word.Document.12">
              <p:embed/>
            </p:oleObj>
          </a:graphicData>
        </a:graphic>
      </p:graphicFrame>
      <p:cxnSp>
        <p:nvCxnSpPr>
          <p:cNvPr id="7" name="Connettore 1 6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ttangolo 7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REALIZZAZIONE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UNA CLEAN ROOM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1033" y="1273996"/>
            <a:ext cx="6046150" cy="24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07009" y="3696080"/>
            <a:ext cx="841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Norma UNI EN 1350-1 </a:t>
            </a:r>
          </a:p>
          <a:p>
            <a:pPr algn="ctr"/>
            <a:r>
              <a:rPr lang="it-IT" sz="1200" dirty="0" smtClean="0"/>
              <a:t>Regolamenta la classificazione di reazione al fuoco dei prodotti e degli elementi da costruzione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337279" y="4167269"/>
            <a:ext cx="7951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costi relativi gli impianti necessari ed accessori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818151" y="4611551"/>
            <a:ext cx="509665" cy="5600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5" descr="http://upload.wikimedia.org/wikipedia/it/2/2b/Logo_Universit%C3%A0_degli_Studi_dell'Aquil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77" y="5205869"/>
            <a:ext cx="914043" cy="1138601"/>
          </a:xfrm>
          <a:prstGeom prst="rect">
            <a:avLst/>
          </a:prstGeom>
          <a:noFill/>
        </p:spPr>
      </p:pic>
      <p:pic>
        <p:nvPicPr>
          <p:cNvPr id="15" name="Picture 2" descr="http://www.r13technology.it/wp-content/uploads/2014/04/loghi_univaq.png"/>
          <p:cNvPicPr>
            <a:picLocks noChangeAspect="1" noChangeArrowheads="1"/>
          </p:cNvPicPr>
          <p:nvPr/>
        </p:nvPicPr>
        <p:blipFill>
          <a:blip r:embed="rId6"/>
          <a:srcRect l="31003" r="32553"/>
          <a:stretch>
            <a:fillRect/>
          </a:stretch>
        </p:blipFill>
        <p:spPr bwMode="auto">
          <a:xfrm>
            <a:off x="4921631" y="5171606"/>
            <a:ext cx="1322502" cy="1323975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1214203" y="5306516"/>
            <a:ext cx="394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Università degli Studi dell’Aquila</a:t>
            </a:r>
          </a:p>
          <a:p>
            <a:r>
              <a:rPr lang="it-IT" b="1" dirty="0" smtClean="0"/>
              <a:t>Dipartimento di Ingegneria Industriale dell’Informazione ed Economia (DIIIE)</a:t>
            </a:r>
            <a:endParaRPr lang="it-IT" b="1" dirty="0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46F8-5F91-49CA-90D5-9A74EBB5B11E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12843" y="1620163"/>
            <a:ext cx="849554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Analisi Tecnico - </a:t>
            </a:r>
            <a:r>
              <a:rPr lang="it-IT" b="1" dirty="0" smtClean="0">
                <a:ea typeface="Times New Roman" pitchFamily="18" charset="0"/>
                <a:cs typeface="Arial" pitchFamily="34" charset="0"/>
              </a:rPr>
              <a:t>Economica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Business Plan Exploration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sulle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potenziali aziende dei settori bio-tecnologico, chimico e farmaceutico del polo Aquilano.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Descrizione </a:t>
            </a:r>
            <a:r>
              <a:rPr lang="it-IT" dirty="0"/>
              <a:t>sommaria del progetto </a:t>
            </a:r>
            <a:r>
              <a:rPr lang="it-IT" dirty="0" smtClean="0"/>
              <a:t>d'investimento;</a:t>
            </a:r>
            <a:endParaRPr lang="it-I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Analisi </a:t>
            </a:r>
            <a:r>
              <a:rPr lang="it-IT" dirty="0"/>
              <a:t>di mercato, </a:t>
            </a:r>
            <a:r>
              <a:rPr lang="it-IT" dirty="0" smtClean="0"/>
              <a:t>indicazioni </a:t>
            </a:r>
            <a:r>
              <a:rPr lang="it-IT" dirty="0"/>
              <a:t>sul mercato, sulle caratteristiche della concorrenza e su fattori critici (punti di forza e punti di debolezza rispetto al mercato</a:t>
            </a:r>
            <a:r>
              <a:rPr lang="it-IT" dirty="0" smtClean="0"/>
              <a:t>);</a:t>
            </a:r>
            <a:endParaRPr lang="it-I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Descrizione </a:t>
            </a:r>
            <a:r>
              <a:rPr lang="it-IT" dirty="0"/>
              <a:t>della fattibilità tecnica del progetto relativamente al processo produttivo, alla necessità di investimenti in impianti, alla disponibilità di manodopera e di servizi quali trasporti, energie, telecomunicazioni, </a:t>
            </a:r>
            <a:r>
              <a:rPr lang="it-IT" dirty="0" err="1"/>
              <a:t>ecc</a:t>
            </a:r>
            <a:r>
              <a:rPr lang="it-IT" dirty="0"/>
              <a:t>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/>
              <a:t>Piano di fattibilità economico - finanziaria </a:t>
            </a:r>
            <a:r>
              <a:rPr lang="it-IT" dirty="0" smtClean="0"/>
              <a:t>ed indicazione </a:t>
            </a:r>
            <a:r>
              <a:rPr lang="it-IT" dirty="0"/>
              <a:t>del fabbisogno finanziario complessivo (per investimenti tecnici, immateriali e per capitale circolante) e delle relative coperture.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/>
              <a:t>Informazioni sulla redditività attesa dell'investimento e sui fattori di rischio che possono influenzarla negativamente, partendo da ipotesi realistiche e prudenziali.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Piano </a:t>
            </a:r>
            <a:r>
              <a:rPr lang="it-IT" dirty="0"/>
              <a:t>temporale di sviluppo delle attività.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67587" name="Document" r:id="rId3" imgW="6324367" imgH="1943028" progId="Word.Document.12">
              <p:embed/>
            </p:oleObj>
          </a:graphicData>
        </a:graphic>
      </p:graphicFrame>
      <p:cxnSp>
        <p:nvCxnSpPr>
          <p:cNvPr id="7" name="Connettore 1 6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ttangolo 7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REALIZZAZIONE </a:t>
            </a:r>
            <a:r>
              <a:rPr lang="it-IT" dirty="0" err="1" smtClean="0">
                <a:solidFill>
                  <a:srgbClr val="00B0F0"/>
                </a:solidFill>
              </a:rPr>
              <a:t>DI</a:t>
            </a:r>
            <a:r>
              <a:rPr lang="it-IT" dirty="0" smtClean="0">
                <a:solidFill>
                  <a:srgbClr val="00B0F0"/>
                </a:solidFill>
              </a:rPr>
              <a:t> UNA CLEAN ROOM</a:t>
            </a:r>
          </a:p>
        </p:txBody>
      </p:sp>
      <p:pic>
        <p:nvPicPr>
          <p:cNvPr id="14" name="Picture 5" descr="http://upload.wikimedia.org/wikipedia/it/2/2b/Logo_Universit%C3%A0_degli_Studi_dell'Aqui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7040"/>
            <a:ext cx="914043" cy="1138601"/>
          </a:xfrm>
          <a:prstGeom prst="rect">
            <a:avLst/>
          </a:prstGeom>
          <a:noFill/>
        </p:spPr>
      </p:pic>
      <p:pic>
        <p:nvPicPr>
          <p:cNvPr id="15" name="Picture 2" descr="http://www.r13technology.it/wp-content/uploads/2014/04/loghi_univaq.png"/>
          <p:cNvPicPr>
            <a:picLocks noChangeAspect="1" noChangeArrowheads="1"/>
          </p:cNvPicPr>
          <p:nvPr/>
        </p:nvPicPr>
        <p:blipFill>
          <a:blip r:embed="rId5"/>
          <a:srcRect l="31003" r="32553"/>
          <a:stretch>
            <a:fillRect/>
          </a:stretch>
        </p:blipFill>
        <p:spPr bwMode="auto">
          <a:xfrm>
            <a:off x="6513359" y="314015"/>
            <a:ext cx="1322502" cy="1323975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2301720" y="305312"/>
            <a:ext cx="394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Università degli Studi dell’Aquila</a:t>
            </a:r>
          </a:p>
          <a:p>
            <a:r>
              <a:rPr lang="it-IT" b="1" dirty="0" smtClean="0"/>
              <a:t>Dipartimento di Ingegneria Industriale dell’Informazione ed Economia (DIIIE)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Ingegneria Economico - Gestionale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46F8-5F91-49CA-90D5-9A74EBB5B11E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4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E27-8757-434E-958C-E1F905225CD7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607104" y="2341484"/>
            <a:ext cx="780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2060"/>
                </a:solidFill>
              </a:rPr>
              <a:t>Grazie per l’attenzione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V="1">
            <a:off x="0" y="1199213"/>
            <a:ext cx="9144000" cy="4571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4482068"/>
            <a:ext cx="9144000" cy="4571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800225" y="4760913"/>
          <a:ext cx="5859463" cy="1800225"/>
        </p:xfrm>
        <a:graphic>
          <a:graphicData uri="http://schemas.openxmlformats.org/presentationml/2006/ole">
            <p:oleObj spid="_x0000_s66566" name="Document" r:id="rId3" imgW="6324367" imgH="194302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518" y="564204"/>
            <a:ext cx="7483556" cy="562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14795" y="194872"/>
            <a:ext cx="842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 Inserimento nell’organico del Servizio di Prevenzione e Protezione dei LNGS </a:t>
            </a:r>
            <a:endParaRPr lang="it-IT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137354" y="5879785"/>
          <a:ext cx="3006646" cy="924391"/>
        </p:xfrm>
        <a:graphic>
          <a:graphicData uri="http://schemas.openxmlformats.org/presentationml/2006/ole">
            <p:oleObj spid="_x0000_s46086" name="Document" r:id="rId5" imgW="6324367" imgH="1943028" progId="Word.Document.12">
              <p:embed/>
            </p:oleObj>
          </a:graphicData>
        </a:graphic>
      </p:graphicFrame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471A-6536-4834-A7F0-59DB8E9BF67B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15366" name="Document" r:id="rId3" imgW="6324367" imgH="1943028" progId="Word.Document.12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406837" y="265831"/>
            <a:ext cx="812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Formazione rispetto alle normative vigenti nell’ambito della Sicurezza</a:t>
            </a:r>
            <a:endParaRPr lang="it-IT" dirty="0"/>
          </a:p>
        </p:txBody>
      </p:sp>
      <p:pic>
        <p:nvPicPr>
          <p:cNvPr id="7" name="Picture 2" descr="http://www.quotidianolegale.it/wp-content/uploads/2012/07/sev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884" y="1011136"/>
            <a:ext cx="4016005" cy="3005311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www.testo-unico-sicurezza.com/clip_image0022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59875" y="981155"/>
            <a:ext cx="4157337" cy="30502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Rettangolo 10"/>
          <p:cNvSpPr/>
          <p:nvPr/>
        </p:nvSpPr>
        <p:spPr>
          <a:xfrm>
            <a:off x="286296" y="3399679"/>
            <a:ext cx="406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Salute e sicurezza dei lavoratori nei luoghi di lavoro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406837" y="2753348"/>
            <a:ext cx="384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Decreto Legislativo n. 81/08 </a:t>
            </a:r>
          </a:p>
          <a:p>
            <a:pPr algn="ctr"/>
            <a:r>
              <a:rPr lang="it-IT" dirty="0" smtClean="0"/>
              <a:t> </a:t>
            </a:r>
            <a:r>
              <a:rPr lang="it-IT" i="1" dirty="0" smtClean="0"/>
              <a:t>Testo unico sulla sicurezza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52884" y="1116310"/>
            <a:ext cx="39514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i="1" dirty="0" err="1" smtClean="0">
                <a:latin typeface="Calibri" pitchFamily="34" charset="0"/>
              </a:rPr>
              <a:t>D.Lgs.</a:t>
            </a:r>
            <a:r>
              <a:rPr lang="it-IT" i="1" dirty="0" smtClean="0">
                <a:latin typeface="Calibri" pitchFamily="34" charset="0"/>
              </a:rPr>
              <a:t>  17 Agosto 1999  n.</a:t>
            </a:r>
            <a:r>
              <a:rPr lang="it-IT" b="1" i="1" dirty="0" smtClean="0">
                <a:latin typeface="Calibri" pitchFamily="34" charset="0"/>
              </a:rPr>
              <a:t>334</a:t>
            </a:r>
          </a:p>
          <a:p>
            <a:pPr algn="ctr">
              <a:buNone/>
            </a:pPr>
            <a:r>
              <a:rPr lang="it-IT" sz="1600" dirty="0" smtClean="0">
                <a:latin typeface="Calibri" pitchFamily="34" charset="0"/>
              </a:rPr>
              <a:t>aggiornato e coordinato  con </a:t>
            </a:r>
          </a:p>
          <a:p>
            <a:pPr algn="ctr">
              <a:buNone/>
            </a:pPr>
            <a:r>
              <a:rPr lang="it-IT" i="1" dirty="0" err="1" smtClean="0">
                <a:latin typeface="Calibri" pitchFamily="34" charset="0"/>
              </a:rPr>
              <a:t>D.Lgs</a:t>
            </a:r>
            <a:r>
              <a:rPr lang="it-IT" i="1" dirty="0" smtClean="0">
                <a:latin typeface="Calibri" pitchFamily="34" charset="0"/>
              </a:rPr>
              <a:t>  21 Settembre 2005 n.</a:t>
            </a:r>
            <a:r>
              <a:rPr lang="it-IT" b="1" i="1" dirty="0" smtClean="0">
                <a:latin typeface="Calibri" pitchFamily="34" charset="0"/>
              </a:rPr>
              <a:t>238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93406" y="2853558"/>
            <a:ext cx="3997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Impianti a Rischio di Incidente Rilevante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406836" y="4195901"/>
            <a:ext cx="8527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 Attività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aspetti della sicurezza nei Laboratori Sotterranei dei LNGS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classificazione delle sostanze pericolose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applicazioni di metodi  per l’analisi di rischio (HAZOP, FMECA, FTA, ETA) </a:t>
            </a:r>
          </a:p>
          <a:p>
            <a:pPr marL="179388"/>
            <a:r>
              <a:rPr lang="it-IT" dirty="0" smtClean="0"/>
              <a:t>anche attraverso l’utilizzo di Software applicativi per la valutazione del Rischio chimico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realizzazione di una </a:t>
            </a:r>
            <a:r>
              <a:rPr lang="it-IT" dirty="0" err="1" smtClean="0"/>
              <a:t>clean</a:t>
            </a:r>
            <a:r>
              <a:rPr lang="it-IT" dirty="0" smtClean="0"/>
              <a:t> </a:t>
            </a:r>
            <a:r>
              <a:rPr lang="it-IT" dirty="0" err="1" smtClean="0"/>
              <a:t>room</a:t>
            </a:r>
            <a:r>
              <a:rPr lang="it-IT" dirty="0" smtClean="0"/>
              <a:t> presso i Laboratori Sotterranei dei LNGS</a:t>
            </a:r>
            <a:endParaRPr lang="it-IT" dirty="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BC60-3999-4A98-8C4F-FD7FCDB6A1B0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82248" y="1218259"/>
            <a:ext cx="3297837" cy="43002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endParaRPr lang="it-IT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dirty="0" err="1" smtClean="0">
                <a:latin typeface="Calibri" pitchFamily="34" charset="0"/>
              </a:rPr>
              <a:t>D.Lgs.</a:t>
            </a:r>
            <a:r>
              <a:rPr lang="it-IT" sz="1600" b="1" dirty="0" smtClean="0">
                <a:latin typeface="Calibri" pitchFamily="34" charset="0"/>
              </a:rPr>
              <a:t> N. 81/2008 e </a:t>
            </a:r>
            <a:r>
              <a:rPr lang="it-IT" sz="1600" b="1" dirty="0" err="1" smtClean="0">
                <a:latin typeface="Calibri" pitchFamily="34" charset="0"/>
              </a:rPr>
              <a:t>s.m.i</a:t>
            </a:r>
            <a:r>
              <a:rPr lang="it-IT" sz="1600" b="1" dirty="0" smtClean="0">
                <a:latin typeface="Calibri" pitchFamily="34" charset="0"/>
              </a:rPr>
              <a:t>, Titolo IX </a:t>
            </a:r>
            <a:r>
              <a:rPr lang="it-IT" sz="1600" i="1" dirty="0" smtClean="0">
                <a:latin typeface="Calibri" pitchFamily="34" charset="0"/>
              </a:rPr>
              <a:t>Criteri e strumenti per la valutazione e la gestione del rischio chimico negli ambienti di lavoro.</a:t>
            </a:r>
          </a:p>
          <a:p>
            <a:pPr algn="just">
              <a:buFont typeface="Wingdings" pitchFamily="2" charset="2"/>
              <a:buChar char="Ø"/>
            </a:pPr>
            <a:endParaRPr lang="it-IT" sz="1600" i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1600" i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dirty="0" smtClean="0">
                <a:latin typeface="Calibri" pitchFamily="34" charset="0"/>
              </a:rPr>
              <a:t>Regolamento (CE) n. 1907/2006 – REACH </a:t>
            </a:r>
          </a:p>
          <a:p>
            <a:r>
              <a:rPr lang="it-IT" sz="1600" i="1" dirty="0" err="1" smtClean="0">
                <a:latin typeface="Calibri" pitchFamily="34" charset="0"/>
              </a:rPr>
              <a:t>Registration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Evaluation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Authorisation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Restriction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of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Chemicals</a:t>
            </a:r>
            <a:r>
              <a:rPr lang="it-IT" sz="1600" i="1" dirty="0" smtClean="0">
                <a:latin typeface="Calibri" pitchFamily="34" charset="0"/>
              </a:rPr>
              <a:t>. </a:t>
            </a:r>
            <a:endParaRPr lang="it-IT" sz="1600" dirty="0" smtClean="0">
              <a:latin typeface="Calibri" pitchFamily="34" charset="0"/>
            </a:endParaRPr>
          </a:p>
          <a:p>
            <a:pPr algn="just"/>
            <a:endParaRPr lang="it-IT" sz="1600" dirty="0" smtClean="0">
              <a:latin typeface="Calibri" pitchFamily="34" charset="0"/>
            </a:endParaRPr>
          </a:p>
          <a:p>
            <a:pPr algn="just"/>
            <a:endParaRPr lang="it-IT" sz="1600" dirty="0" smtClean="0">
              <a:latin typeface="Calibri" pitchFamily="34" charset="0"/>
            </a:endParaRPr>
          </a:p>
          <a:p>
            <a:pPr algn="just"/>
            <a:endParaRPr lang="it-IT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600" b="1" dirty="0" smtClean="0">
                <a:latin typeface="Calibri" pitchFamily="34" charset="0"/>
              </a:rPr>
              <a:t>Regolamento (CE) n.1272/2008, denominato CLP 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Classification</a:t>
            </a:r>
            <a:r>
              <a:rPr lang="it-IT" sz="1600" i="1" dirty="0" smtClean="0">
                <a:latin typeface="Calibri" pitchFamily="34" charset="0"/>
              </a:rPr>
              <a:t> </a:t>
            </a:r>
            <a:r>
              <a:rPr lang="it-IT" sz="1600" i="1" dirty="0" err="1" smtClean="0">
                <a:latin typeface="Calibri" pitchFamily="34" charset="0"/>
              </a:rPr>
              <a:t>Labelling</a:t>
            </a:r>
            <a:r>
              <a:rPr lang="it-IT" sz="1600" i="1" dirty="0" smtClean="0">
                <a:latin typeface="Calibri" pitchFamily="34" charset="0"/>
              </a:rPr>
              <a:t> Packaging</a:t>
            </a:r>
            <a:r>
              <a:rPr lang="it-IT" sz="1600" dirty="0" smtClean="0">
                <a:latin typeface="Calibri" pitchFamily="34" charset="0"/>
              </a:rPr>
              <a:t> 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2348" y="362067"/>
            <a:ext cx="880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</a:tabLst>
            </a:pP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valutazione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del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rischio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chimico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deve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essere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effettuata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secondo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criteri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dell’art.223 del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D.Lgs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 81/08 e </a:t>
            </a:r>
            <a:r>
              <a:rPr lang="en-US" dirty="0" err="1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s.m.i</a:t>
            </a:r>
            <a:r>
              <a:rPr lang="en-US" dirty="0" smtClean="0">
                <a:latin typeface="Calibri" pitchFamily="34" charset="0"/>
                <a:ea typeface="Trebuchet MS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89946" y="1008398"/>
            <a:ext cx="5006714" cy="534673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Analisi del processo lavorativo e classificazione delle mansioni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Identificazione degli agenti chimici pericolosi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Proprietà pericolose degli agenti chimici identificati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Informazioni sulla salute e sicurezza comunicate dal produttore e fornitore tramite la scheda di sicurezza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Livello, tipo e durata dell’esposizione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Circostanze in cui viene svolto il lavoro in presenza degli agenti chimici pericolosi</a:t>
            </a:r>
          </a:p>
          <a:p>
            <a:pPr marL="311045" indent="-311045" algn="just">
              <a:buAutoNum type="arabicPeriod"/>
            </a:pPr>
            <a:r>
              <a:rPr lang="it-IT" dirty="0" smtClean="0">
                <a:latin typeface="Calibri" pitchFamily="34" charset="0"/>
              </a:rPr>
              <a:t>Valori limite di esposizione e valori limite biologici</a:t>
            </a:r>
          </a:p>
          <a:p>
            <a:pPr marL="269875" indent="-269875" algn="just">
              <a:buAutoNum type="arabicPeriod"/>
            </a:pPr>
            <a:r>
              <a:rPr lang="it-IT" dirty="0" smtClean="0">
                <a:latin typeface="Calibri" pitchFamily="34" charset="0"/>
              </a:rPr>
              <a:t> Misure preventive e protettive adottate o da   adottare</a:t>
            </a:r>
          </a:p>
          <a:p>
            <a:pPr marL="179388" indent="-179388" algn="just"/>
            <a:r>
              <a:rPr lang="it-IT" dirty="0" smtClean="0">
                <a:latin typeface="Calibri" pitchFamily="34" charset="0"/>
              </a:rPr>
              <a:t>9.  Eventuali azioni di sorveglianza già intraprese</a:t>
            </a:r>
          </a:p>
          <a:p>
            <a:pPr marL="309563" indent="-309563" algn="just"/>
            <a:r>
              <a:rPr lang="it-IT" dirty="0" smtClean="0">
                <a:latin typeface="Calibri" pitchFamily="34" charset="0"/>
              </a:rPr>
              <a:t>10.Definizione del livello del rischio per ogni sostanza</a:t>
            </a:r>
          </a:p>
          <a:p>
            <a:pPr marL="311045" indent="-311045" algn="just">
              <a:buAutoNum type="arabicPeriod"/>
            </a:pPr>
            <a:endParaRPr lang="it-IT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1204" name="Document" r:id="rId3" imgW="6324367" imgH="1943028" progId="Word.Document.12">
              <p:embed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466F-A481-42CD-A214-C1F6D33314F2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280" y="1436427"/>
            <a:ext cx="3949908" cy="27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5663" y="1283732"/>
            <a:ext cx="4959502" cy="252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35394" y="489891"/>
            <a:ext cx="722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Identificazione degli agenti chimici pericolosi - Aree interessate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54834" y="4904814"/>
            <a:ext cx="8570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 La classificazione delle sostanze pericolose e la relativa scheda di sicurezza  costituiscono un valido strumento di informazione ai fini della sicurezza e del corretto smaltimento del prodotto.</a:t>
            </a:r>
          </a:p>
        </p:txBody>
      </p:sp>
      <p:cxnSp>
        <p:nvCxnSpPr>
          <p:cNvPr id="9" name="Connettore 1 8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tangolo 9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09070" y="4054722"/>
            <a:ext cx="2023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B0F0"/>
                </a:solidFill>
              </a:rPr>
              <a:t>Laboratori Sotterranei</a:t>
            </a:r>
            <a:endParaRPr lang="it-IT" sz="1100" b="1" dirty="0">
              <a:solidFill>
                <a:srgbClr val="00B0F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49270" y="4103797"/>
            <a:ext cx="3161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B0F0"/>
                </a:solidFill>
              </a:rPr>
              <a:t>Laboratori Esterni</a:t>
            </a:r>
            <a:endParaRPr lang="it-IT" sz="1100" b="1" dirty="0">
              <a:solidFill>
                <a:srgbClr val="00B0F0"/>
              </a:solidFill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48134" name="Document" r:id="rId5" imgW="6324367" imgH="1943028" progId="Word.Document.12">
              <p:embed/>
            </p:oleObj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494673" y="474901"/>
            <a:ext cx="374754" cy="3693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2EE5-DD88-432D-A77A-FFF37B25C4E9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046" y="362068"/>
            <a:ext cx="7308987" cy="3010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1800" b="1" dirty="0" smtClean="0">
                <a:latin typeface="Calibri" pitchFamily="34" charset="0"/>
              </a:rPr>
              <a:t>LA SCHEDA </a:t>
            </a:r>
            <a:r>
              <a:rPr lang="it-IT" sz="1800" b="1" dirty="0" err="1" smtClean="0">
                <a:latin typeface="Calibri" pitchFamily="34" charset="0"/>
              </a:rPr>
              <a:t>DI</a:t>
            </a:r>
            <a:r>
              <a:rPr lang="it-IT" sz="1800" b="1" dirty="0" smtClean="0">
                <a:latin typeface="Calibri" pitchFamily="34" charset="0"/>
              </a:rPr>
              <a:t> SICUREZZA (SDS o MSDS)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1800" dirty="0" smtClean="0">
                <a:latin typeface="Calibri" pitchFamily="34" charset="0"/>
              </a:rPr>
              <a:t>è obbligatoria (D. </a:t>
            </a:r>
            <a:r>
              <a:rPr lang="it-IT" sz="1800" dirty="0" err="1" smtClean="0">
                <a:latin typeface="Calibri" pitchFamily="34" charset="0"/>
              </a:rPr>
              <a:t>Lgs</a:t>
            </a:r>
            <a:r>
              <a:rPr lang="it-IT" sz="1800" dirty="0" smtClean="0">
                <a:latin typeface="Calibri" pitchFamily="34" charset="0"/>
              </a:rPr>
              <a:t>. 52/97, art. 2);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1800" dirty="0" smtClean="0">
                <a:latin typeface="Calibri" pitchFamily="34" charset="0"/>
              </a:rPr>
              <a:t>deve essere redatta da chi produce o importa la sostanza (Direttiva CE 155/91 );</a:t>
            </a:r>
          </a:p>
          <a:p>
            <a:pPr>
              <a:lnSpc>
                <a:spcPct val="100000"/>
              </a:lnSpc>
              <a:buNone/>
            </a:pPr>
            <a:r>
              <a:rPr lang="it-IT" sz="1800" dirty="0" smtClean="0">
                <a:latin typeface="Calibri" pitchFamily="34" charset="0"/>
              </a:rPr>
              <a:t>descrive:</a:t>
            </a:r>
          </a:p>
          <a:p>
            <a:pPr marL="0" indent="0" algn="just">
              <a:lnSpc>
                <a:spcPct val="100000"/>
              </a:lnSpc>
            </a:pPr>
            <a:r>
              <a:rPr lang="it-IT" sz="1800" dirty="0" smtClean="0">
                <a:latin typeface="Calibri" pitchFamily="34" charset="0"/>
              </a:rPr>
              <a:t> caratteristiche tossicologiche;</a:t>
            </a:r>
          </a:p>
          <a:p>
            <a:pPr marL="90488" indent="-90488" algn="just">
              <a:lnSpc>
                <a:spcPct val="100000"/>
              </a:lnSpc>
            </a:pPr>
            <a:r>
              <a:rPr lang="it-IT" sz="1800" dirty="0" smtClean="0">
                <a:latin typeface="Calibri" pitchFamily="34" charset="0"/>
              </a:rPr>
              <a:t> caratteristiche  chimico-fisiche;</a:t>
            </a:r>
          </a:p>
          <a:p>
            <a:pPr marL="0" indent="0"/>
            <a:r>
              <a:rPr lang="it-IT" sz="1800" dirty="0" smtClean="0">
                <a:latin typeface="Calibri" pitchFamily="34" charset="0"/>
              </a:rPr>
              <a:t>  rischi e relative cautele da adottare durante movimentazione, stoccaggio, trasporto, utilizzo e smaltimento del prodotto.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7106" name="Picture 2" descr="http://www.hazchemwize.co.za/images/default-source/default-album/msds.jpg?sfvrsn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443" y="749507"/>
            <a:ext cx="1260882" cy="1759689"/>
          </a:xfrm>
          <a:prstGeom prst="rect">
            <a:avLst/>
          </a:prstGeom>
          <a:noFill/>
        </p:spPr>
      </p:pic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860948B-83AC-4BA0-BD03-C45730F42F78}" type="datetime1">
              <a:rPr lang="it-IT" smtClean="0"/>
              <a:pPr>
                <a:defRPr/>
              </a:pPr>
              <a:t>04/06/2015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BAF4300-7066-4C37-8399-5C49216B584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365074" y="3762535"/>
            <a:ext cx="620495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u="sng" dirty="0" smtClean="0"/>
              <a:t>Obiettivi</a:t>
            </a:r>
            <a:r>
              <a:rPr lang="it-IT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 err="1" smtClean="0"/>
              <a:t>collettamento</a:t>
            </a:r>
            <a:r>
              <a:rPr lang="it-IT" dirty="0" smtClean="0"/>
              <a:t> e diffusione delle schede di sicurezza nel pieno rispetto del SGA e del SGS;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 smtClean="0"/>
              <a:t>mantenere aggiornato l’archivio del SA e del SPP;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 smtClean="0"/>
              <a:t>rendere noti i rischi per la sicurezza e la salute dei lavoratori.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4277" name="Document" r:id="rId4" imgW="6324367" imgH="1943028" progId="Word.Document.12">
              <p:embed/>
            </p:oleObj>
          </a:graphicData>
        </a:graphic>
      </p:graphicFrame>
      <p:sp>
        <p:nvSpPr>
          <p:cNvPr id="14" name="Freccia a destra 13"/>
          <p:cNvSpPr/>
          <p:nvPr/>
        </p:nvSpPr>
        <p:spPr>
          <a:xfrm>
            <a:off x="1464476" y="3447745"/>
            <a:ext cx="487180" cy="31479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1536" y="3376985"/>
            <a:ext cx="3334427" cy="5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0" y="3222712"/>
            <a:ext cx="4885939" cy="205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Mafalda\Desktop\LNGS\Classificazione 15-02-10\Lab.Bassa Radioattività\Immagini Lab.bassa radioattività\alcol etilico (2)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701" y="5173892"/>
            <a:ext cx="1679033" cy="1542218"/>
          </a:xfrm>
          <a:prstGeom prst="rect">
            <a:avLst/>
          </a:prstGeom>
          <a:noFill/>
        </p:spPr>
      </p:pic>
      <p:pic>
        <p:nvPicPr>
          <p:cNvPr id="17" name="Picture 5" descr="C:\Users\Mafalda\Desktop\LNGS\Classificazione 15-02-10\Lab.Bassa Radioattività\Immagini Lab.bassa radioattività\Alcol etil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2951" y="5419458"/>
            <a:ext cx="1845895" cy="1384567"/>
          </a:xfrm>
          <a:prstGeom prst="rect">
            <a:avLst/>
          </a:prstGeom>
          <a:noFill/>
        </p:spPr>
      </p:pic>
      <p:sp>
        <p:nvSpPr>
          <p:cNvPr id="19" name="Ovale 18"/>
          <p:cNvSpPr/>
          <p:nvPr/>
        </p:nvSpPr>
        <p:spPr bwMode="auto">
          <a:xfrm>
            <a:off x="0" y="4912594"/>
            <a:ext cx="1306350" cy="5225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6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2485870" y="5223485"/>
            <a:ext cx="888064" cy="3919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6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" name="Connettore 1 21"/>
          <p:cNvCxnSpPr>
            <a:endCxn id="19" idx="6"/>
          </p:cNvCxnSpPr>
          <p:nvPr/>
        </p:nvCxnSpPr>
        <p:spPr bwMode="auto">
          <a:xfrm flipH="1" flipV="1">
            <a:off x="1306350" y="5173892"/>
            <a:ext cx="1179520" cy="2612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egnaposto data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8F54F77-3710-4972-A00B-CB606C15FF9B}" type="datetime1">
              <a:rPr lang="it-IT" smtClean="0"/>
              <a:pPr>
                <a:defRPr/>
              </a:pPr>
              <a:t>04/06/2015</a:t>
            </a:fld>
            <a:endParaRPr lang="it-IT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696" y="393902"/>
            <a:ext cx="6343638" cy="32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ttore 1 28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ttangolo 29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0180" name="Document" r:id="rId7" imgW="6324367" imgH="1943028" progId="Word.Document.12">
              <p:embed/>
            </p:oleObj>
          </a:graphicData>
        </a:graphic>
      </p:graphicFrame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369" y="534880"/>
            <a:ext cx="8806721" cy="27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04" y="3478260"/>
            <a:ext cx="8574374" cy="224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20486" name="Document" r:id="rId5" imgW="6324367" imgH="1943028" progId="Word.Document.12">
              <p:embed/>
            </p:oleObj>
          </a:graphicData>
        </a:graphic>
      </p:graphicFrame>
      <p:cxnSp>
        <p:nvCxnSpPr>
          <p:cNvPr id="7" name="Connettore 1 6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ttangolo 7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26F8-91E1-4C5B-8E99-9465CBD8EC80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1887" y="3371246"/>
            <a:ext cx="842595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43364" indent="-86401"/>
            <a:r>
              <a:rPr lang="it-IT" dirty="0" smtClean="0">
                <a:latin typeface="Calibri" pitchFamily="34" charset="0"/>
              </a:rPr>
              <a:t>  Definizione del livello di rischio attraverso l’utilizzo di modelli/algoritmi.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76206" y="439674"/>
            <a:ext cx="5385477" cy="360755"/>
          </a:xfrm>
          <a:prstGeom prst="rect">
            <a:avLst/>
          </a:prstGeom>
          <a:solidFill>
            <a:srgbClr val="00B0F0"/>
          </a:solidFill>
        </p:spPr>
        <p:txBody>
          <a:bodyPr wrap="none" lIns="82945" tIns="41473" rIns="82945" bIns="41473">
            <a:spAutoFit/>
          </a:bodyPr>
          <a:lstStyle/>
          <a:p>
            <a:r>
              <a:rPr lang="it-IT" dirty="0" smtClean="0"/>
              <a:t>SOFTWARE PER LA VALUTAZIONE DEL RISCHIO CHIMICO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56997" y="945551"/>
          <a:ext cx="8229802" cy="2286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901"/>
                <a:gridCol w="4114901"/>
              </a:tblGrid>
              <a:tr h="2286000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PSL-A.R.Chi.Me.DE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b="0" dirty="0" smtClean="0"/>
                        <a:t>Programma EASE (</a:t>
                      </a:r>
                      <a:r>
                        <a:rPr lang="it-IT" sz="1800" b="0" dirty="0" err="1" smtClean="0"/>
                        <a:t>Estimation</a:t>
                      </a:r>
                      <a:r>
                        <a:rPr lang="it-IT" sz="1800" b="0" dirty="0" smtClean="0"/>
                        <a:t> And </a:t>
                      </a:r>
                      <a:r>
                        <a:rPr lang="it-IT" sz="1800" b="0" dirty="0" err="1" smtClean="0"/>
                        <a:t>assessment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of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Substance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Exposure</a:t>
                      </a:r>
                      <a:r>
                        <a:rPr lang="it-IT" sz="1800" b="0" baseline="0" dirty="0" smtClean="0"/>
                        <a:t>) utilizzato in Europa nel programma EUSES (</a:t>
                      </a:r>
                      <a:r>
                        <a:rPr lang="it-IT" sz="1800" b="0" baseline="0" dirty="0" err="1" smtClean="0"/>
                        <a:t>European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Union</a:t>
                      </a:r>
                      <a:r>
                        <a:rPr lang="it-IT" sz="1800" b="0" baseline="0" dirty="0" smtClean="0"/>
                        <a:t> System </a:t>
                      </a:r>
                      <a:r>
                        <a:rPr lang="it-IT" sz="1800" b="0" baseline="0" dirty="0" err="1" smtClean="0"/>
                        <a:t>for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Evaluation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of</a:t>
                      </a:r>
                      <a:r>
                        <a:rPr lang="it-IT" sz="1800" b="0" baseline="0" dirty="0" smtClean="0"/>
                        <a:t> </a:t>
                      </a:r>
                      <a:r>
                        <a:rPr lang="it-IT" sz="1800" b="0" baseline="0" dirty="0" err="1" smtClean="0"/>
                        <a:t>Substances</a:t>
                      </a:r>
                      <a:r>
                        <a:rPr lang="it-IT" sz="1800" b="0" baseline="0" dirty="0" smtClean="0"/>
                        <a:t>) che si trova anche in quello presentato dalla Regione Emilia Romagna.</a:t>
                      </a:r>
                      <a:endParaRPr lang="it-IT" sz="1800" b="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4499" t="8999"/>
          <a:stretch>
            <a:fillRect/>
          </a:stretch>
        </p:blipFill>
        <p:spPr bwMode="auto">
          <a:xfrm>
            <a:off x="783585" y="1665242"/>
            <a:ext cx="1306593" cy="62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 bwMode="auto">
          <a:xfrm>
            <a:off x="446283" y="3391600"/>
            <a:ext cx="391680" cy="32662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6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5F58AD-10A1-4B94-A088-8D15C56528B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8426" y="1020501"/>
            <a:ext cx="1860642" cy="213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21901" y="4062334"/>
          <a:ext cx="3941164" cy="12348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70582"/>
                <a:gridCol w="1970582"/>
              </a:tblGrid>
              <a:tr h="49415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Algoritmo</a:t>
                      </a:r>
                      <a:r>
                        <a:rPr lang="it-IT" sz="1800" baseline="0" dirty="0" smtClean="0"/>
                        <a:t> 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40742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PSL-A.R.Chi.Me.DE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R=PxE</a:t>
                      </a:r>
                      <a:endParaRPr lang="it-IT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517159" y="3848775"/>
            <a:ext cx="35144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R</a:t>
            </a:r>
            <a:r>
              <a:rPr lang="it-IT" dirty="0" smtClean="0">
                <a:latin typeface="Calibri" pitchFamily="34" charset="0"/>
              </a:rPr>
              <a:t> = Rischio derivante dall'esposizione ad agenti chimici pericolosi</a:t>
            </a:r>
          </a:p>
          <a:p>
            <a:r>
              <a:rPr lang="it-IT" b="1" dirty="0" smtClean="0">
                <a:latin typeface="Calibri" pitchFamily="34" charset="0"/>
              </a:rPr>
              <a:t>P</a:t>
            </a:r>
            <a:r>
              <a:rPr lang="it-IT" dirty="0" smtClean="0">
                <a:latin typeface="Calibri" pitchFamily="34" charset="0"/>
              </a:rPr>
              <a:t> = Indice di pericolosità intrinseca di una sostanza o di un preparato (identificato con le frasi di rischio)</a:t>
            </a:r>
          </a:p>
          <a:p>
            <a:r>
              <a:rPr lang="it-IT" b="1" dirty="0" smtClean="0">
                <a:latin typeface="Calibri" pitchFamily="34" charset="0"/>
              </a:rPr>
              <a:t>E</a:t>
            </a:r>
            <a:r>
              <a:rPr lang="it-IT" dirty="0" smtClean="0">
                <a:latin typeface="Calibri" pitchFamily="34" charset="0"/>
              </a:rPr>
              <a:t> = Livello di esposizione dei soggetti nella specifica attività lavorativa.</a:t>
            </a:r>
            <a:endParaRPr lang="it-IT" dirty="0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6137275" y="5880100"/>
          <a:ext cx="3006725" cy="923925"/>
        </p:xfrm>
        <a:graphic>
          <a:graphicData uri="http://schemas.openxmlformats.org/presentationml/2006/ole">
            <p:oleObj spid="_x0000_s53252" name="Document" r:id="rId5" imgW="6324367" imgH="1943028" progId="Word.Document.12">
              <p:embed/>
            </p:oleObj>
          </a:graphicData>
        </a:graphic>
      </p:graphicFrame>
      <p:sp>
        <p:nvSpPr>
          <p:cNvPr id="16" name="Rettangolo 15"/>
          <p:cNvSpPr/>
          <p:nvPr/>
        </p:nvSpPr>
        <p:spPr>
          <a:xfrm>
            <a:off x="337279" y="-7265"/>
            <a:ext cx="848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00B0F0"/>
                </a:solidFill>
              </a:rPr>
              <a:t>VALUTAZIONE DEL RISCHIO CHIMICO</a:t>
            </a: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0" y="293431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673A-0AFB-485F-9D6E-702A0CFC8691}" type="datetime1">
              <a:rPr lang="it-IT" smtClean="0"/>
              <a:pPr/>
              <a:t>04/06/2015</a:t>
            </a:fld>
            <a:endParaRPr lang="en-US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Mafalda Musti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1446</Words>
  <Application>Microsoft Office PowerPoint</Application>
  <PresentationFormat>Presentazione su schermo (4:3)</PresentationFormat>
  <Paragraphs>283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Progetto Speciale Multiasse “Sistema Sapere e Crescita” P.O. FSE Abruzzo 2007-2013 Piano degli interventi 2012-2013   Intervento A) promozione della conoscenza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LNGS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Speciale Multiasse “Sistema Sapere e Crescita” P.O. FSE Abruzzo 2007-2013 Piano degli interventi 2012-2013   Intervento A) promozione della conoscenza</dc:title>
  <dc:creator>Alba Formicola</dc:creator>
  <cp:lastModifiedBy>Mafalda</cp:lastModifiedBy>
  <cp:revision>123</cp:revision>
  <dcterms:created xsi:type="dcterms:W3CDTF">2015-05-10T15:33:38Z</dcterms:created>
  <dcterms:modified xsi:type="dcterms:W3CDTF">2015-06-04T07:11:39Z</dcterms:modified>
</cp:coreProperties>
</file>