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9" r:id="rId3"/>
    <p:sldId id="257" r:id="rId4"/>
    <p:sldId id="258" r:id="rId5"/>
    <p:sldId id="269" r:id="rId6"/>
    <p:sldId id="261" r:id="rId7"/>
    <p:sldId id="262" r:id="rId8"/>
    <p:sldId id="263" r:id="rId9"/>
    <p:sldId id="284" r:id="rId10"/>
    <p:sldId id="285" r:id="rId11"/>
    <p:sldId id="264" r:id="rId12"/>
    <p:sldId id="286" r:id="rId13"/>
    <p:sldId id="268" r:id="rId14"/>
    <p:sldId id="270" r:id="rId15"/>
    <p:sldId id="272" r:id="rId16"/>
    <p:sldId id="273" r:id="rId17"/>
    <p:sldId id="274" r:id="rId18"/>
    <p:sldId id="276" r:id="rId19"/>
    <p:sldId id="277" r:id="rId20"/>
    <p:sldId id="278" r:id="rId21"/>
    <p:sldId id="279" r:id="rId22"/>
    <p:sldId id="283" r:id="rId23"/>
  </p:sldIdLst>
  <p:sldSz cx="9144000" cy="6858000" type="screen4x3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F7D5"/>
    <a:srgbClr val="C4FF8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0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29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gif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170B0C-FF5C-4831-AC93-E38BF92B5763}" type="doc">
      <dgm:prSet loTypeId="urn:microsoft.com/office/officeart/2005/8/layout/hierarchy4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7DF0C26-6AD0-4A20-B002-438D3CCE9700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it-IT" sz="1800" dirty="0" smtClean="0">
              <a:solidFill>
                <a:schemeClr val="tx2">
                  <a:lumMod val="50000"/>
                </a:schemeClr>
              </a:solidFill>
            </a:rPr>
            <a:t>INFN LNGS</a:t>
          </a:r>
        </a:p>
      </dgm:t>
    </dgm:pt>
    <dgm:pt modelId="{C00A180C-7156-411E-BD83-873760795825}" type="parTrans" cxnId="{8ABD728C-9053-4126-BA39-84BFC10AE75D}">
      <dgm:prSet/>
      <dgm:spPr/>
      <dgm:t>
        <a:bodyPr/>
        <a:lstStyle/>
        <a:p>
          <a:endParaRPr lang="it-IT" sz="1700"/>
        </a:p>
      </dgm:t>
    </dgm:pt>
    <dgm:pt modelId="{4B77D46D-1222-4F1D-8B06-618E67E6BAF7}" type="sibTrans" cxnId="{8ABD728C-9053-4126-BA39-84BFC10AE75D}">
      <dgm:prSet/>
      <dgm:spPr/>
      <dgm:t>
        <a:bodyPr/>
        <a:lstStyle/>
        <a:p>
          <a:endParaRPr lang="it-IT" sz="1700"/>
        </a:p>
      </dgm:t>
    </dgm:pt>
    <dgm:pt modelId="{E06EB53A-E805-41AC-B726-D872CE69A676}">
      <dgm:prSet custT="1"/>
      <dgm:spPr>
        <a:solidFill>
          <a:schemeClr val="accent1">
            <a:alpha val="40000"/>
          </a:schemeClr>
        </a:solidFill>
      </dgm:spPr>
      <dgm:t>
        <a:bodyPr/>
        <a:lstStyle/>
        <a:p>
          <a:r>
            <a:rPr lang="it-IT" sz="1800" dirty="0" smtClean="0">
              <a:solidFill>
                <a:schemeClr val="tx2">
                  <a:lumMod val="50000"/>
                </a:schemeClr>
              </a:solidFill>
            </a:rPr>
            <a:t>Caratterizzazione di elettronica di </a:t>
          </a:r>
          <a:r>
            <a:rPr lang="it-IT" sz="1800" dirty="0" err="1" smtClean="0">
              <a:solidFill>
                <a:schemeClr val="tx2">
                  <a:lumMod val="50000"/>
                </a:schemeClr>
              </a:solidFill>
            </a:rPr>
            <a:t>front</a:t>
          </a:r>
          <a:r>
            <a:rPr lang="it-IT" sz="1800" dirty="0" smtClean="0">
              <a:solidFill>
                <a:schemeClr val="tx2">
                  <a:lumMod val="50000"/>
                </a:schemeClr>
              </a:solidFill>
            </a:rPr>
            <a:t> end in ambienti criogenici;</a:t>
          </a:r>
          <a:endParaRPr lang="it-IT" sz="1800" dirty="0">
            <a:solidFill>
              <a:schemeClr val="tx2">
                <a:lumMod val="50000"/>
              </a:schemeClr>
            </a:solidFill>
          </a:endParaRPr>
        </a:p>
      </dgm:t>
    </dgm:pt>
    <dgm:pt modelId="{07A6B65C-F9D0-4613-90B3-694E4FFF428C}" type="sibTrans" cxnId="{6CF17B79-D4F5-40AB-A68A-6C30A94BFF8D}">
      <dgm:prSet/>
      <dgm:spPr/>
      <dgm:t>
        <a:bodyPr/>
        <a:lstStyle/>
        <a:p>
          <a:endParaRPr lang="it-IT"/>
        </a:p>
      </dgm:t>
    </dgm:pt>
    <dgm:pt modelId="{BFD013E2-CF91-42CE-927F-F41443603009}" type="parTrans" cxnId="{6CF17B79-D4F5-40AB-A68A-6C30A94BFF8D}">
      <dgm:prSet/>
      <dgm:spPr/>
      <dgm:t>
        <a:bodyPr/>
        <a:lstStyle/>
        <a:p>
          <a:endParaRPr lang="it-IT"/>
        </a:p>
      </dgm:t>
    </dgm:pt>
    <dgm:pt modelId="{C4FB176D-B2B0-483B-9D0E-86BECADABCD2}" type="pres">
      <dgm:prSet presAssocID="{CE170B0C-FF5C-4831-AC93-E38BF92B576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55158F60-2E38-433B-A2CF-0E12379189BD}" type="pres">
      <dgm:prSet presAssocID="{17DF0C26-6AD0-4A20-B002-438D3CCE9700}" presName="vertOne" presStyleCnt="0"/>
      <dgm:spPr/>
    </dgm:pt>
    <dgm:pt modelId="{35042BD8-07BB-421F-8E06-0203BAB890C7}" type="pres">
      <dgm:prSet presAssocID="{17DF0C26-6AD0-4A20-B002-438D3CCE9700}" presName="txOne" presStyleLbl="node0" presStyleIdx="0" presStyleCnt="1" custScaleY="50309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414683CD-9118-48C7-9F25-1B6319241DAA}" type="pres">
      <dgm:prSet presAssocID="{17DF0C26-6AD0-4A20-B002-438D3CCE9700}" presName="parTransOne" presStyleCnt="0"/>
      <dgm:spPr/>
    </dgm:pt>
    <dgm:pt modelId="{FE4BDD7B-53C5-4FA4-870E-89F53CC1B508}" type="pres">
      <dgm:prSet presAssocID="{17DF0C26-6AD0-4A20-B002-438D3CCE9700}" presName="horzOne" presStyleCnt="0"/>
      <dgm:spPr/>
    </dgm:pt>
    <dgm:pt modelId="{88B023E9-F3BF-4C87-ABE5-0C50091C53B8}" type="pres">
      <dgm:prSet presAssocID="{E06EB53A-E805-41AC-B726-D872CE69A676}" presName="vertTwo" presStyleCnt="0"/>
      <dgm:spPr/>
    </dgm:pt>
    <dgm:pt modelId="{FDFE2E53-7A46-45AE-98F3-D55C5C01E777}" type="pres">
      <dgm:prSet presAssocID="{E06EB53A-E805-41AC-B726-D872CE69A676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CEA9F460-328F-4952-81DE-91DC40CDCA00}" type="pres">
      <dgm:prSet presAssocID="{E06EB53A-E805-41AC-B726-D872CE69A676}" presName="horzTwo" presStyleCnt="0"/>
      <dgm:spPr/>
    </dgm:pt>
  </dgm:ptLst>
  <dgm:cxnLst>
    <dgm:cxn modelId="{6CF17B79-D4F5-40AB-A68A-6C30A94BFF8D}" srcId="{17DF0C26-6AD0-4A20-B002-438D3CCE9700}" destId="{E06EB53A-E805-41AC-B726-D872CE69A676}" srcOrd="0" destOrd="0" parTransId="{BFD013E2-CF91-42CE-927F-F41443603009}" sibTransId="{07A6B65C-F9D0-4613-90B3-694E4FFF428C}"/>
    <dgm:cxn modelId="{6D8944D5-E83C-416E-B356-694DA095DA12}" type="presOf" srcId="{17DF0C26-6AD0-4A20-B002-438D3CCE9700}" destId="{35042BD8-07BB-421F-8E06-0203BAB890C7}" srcOrd="0" destOrd="0" presId="urn:microsoft.com/office/officeart/2005/8/layout/hierarchy4"/>
    <dgm:cxn modelId="{DBC48583-9B34-4638-ADB5-8EB0493EA419}" type="presOf" srcId="{E06EB53A-E805-41AC-B726-D872CE69A676}" destId="{FDFE2E53-7A46-45AE-98F3-D55C5C01E777}" srcOrd="0" destOrd="0" presId="urn:microsoft.com/office/officeart/2005/8/layout/hierarchy4"/>
    <dgm:cxn modelId="{8ABD728C-9053-4126-BA39-84BFC10AE75D}" srcId="{CE170B0C-FF5C-4831-AC93-E38BF92B5763}" destId="{17DF0C26-6AD0-4A20-B002-438D3CCE9700}" srcOrd="0" destOrd="0" parTransId="{C00A180C-7156-411E-BD83-873760795825}" sibTransId="{4B77D46D-1222-4F1D-8B06-618E67E6BAF7}"/>
    <dgm:cxn modelId="{BA862353-03F1-4222-AD9D-DA686D9B097F}" type="presOf" srcId="{CE170B0C-FF5C-4831-AC93-E38BF92B5763}" destId="{C4FB176D-B2B0-483B-9D0E-86BECADABCD2}" srcOrd="0" destOrd="0" presId="urn:microsoft.com/office/officeart/2005/8/layout/hierarchy4"/>
    <dgm:cxn modelId="{75303CA5-65AF-487A-B5A5-1396C15FE6E9}" type="presParOf" srcId="{C4FB176D-B2B0-483B-9D0E-86BECADABCD2}" destId="{55158F60-2E38-433B-A2CF-0E12379189BD}" srcOrd="0" destOrd="0" presId="urn:microsoft.com/office/officeart/2005/8/layout/hierarchy4"/>
    <dgm:cxn modelId="{7924AF2F-C543-4B97-8F6A-4E06A2D0255B}" type="presParOf" srcId="{55158F60-2E38-433B-A2CF-0E12379189BD}" destId="{35042BD8-07BB-421F-8E06-0203BAB890C7}" srcOrd="0" destOrd="0" presId="urn:microsoft.com/office/officeart/2005/8/layout/hierarchy4"/>
    <dgm:cxn modelId="{5509AD26-E872-463C-9A1B-C9AB0FFD948D}" type="presParOf" srcId="{55158F60-2E38-433B-A2CF-0E12379189BD}" destId="{414683CD-9118-48C7-9F25-1B6319241DAA}" srcOrd="1" destOrd="0" presId="urn:microsoft.com/office/officeart/2005/8/layout/hierarchy4"/>
    <dgm:cxn modelId="{F832D3E1-D9E2-438C-A9E6-3D2368446D13}" type="presParOf" srcId="{55158F60-2E38-433B-A2CF-0E12379189BD}" destId="{FE4BDD7B-53C5-4FA4-870E-89F53CC1B508}" srcOrd="2" destOrd="0" presId="urn:microsoft.com/office/officeart/2005/8/layout/hierarchy4"/>
    <dgm:cxn modelId="{6540A792-2DDE-46FD-81F5-F7704B572B59}" type="presParOf" srcId="{FE4BDD7B-53C5-4FA4-870E-89F53CC1B508}" destId="{88B023E9-F3BF-4C87-ABE5-0C50091C53B8}" srcOrd="0" destOrd="0" presId="urn:microsoft.com/office/officeart/2005/8/layout/hierarchy4"/>
    <dgm:cxn modelId="{1ECC4A34-CF4B-4520-82D4-3F149B6927E9}" type="presParOf" srcId="{88B023E9-F3BF-4C87-ABE5-0C50091C53B8}" destId="{FDFE2E53-7A46-45AE-98F3-D55C5C01E777}" srcOrd="0" destOrd="0" presId="urn:microsoft.com/office/officeart/2005/8/layout/hierarchy4"/>
    <dgm:cxn modelId="{508D26F9-36AA-40D1-8ACC-9AB17263ECE7}" type="presParOf" srcId="{88B023E9-F3BF-4C87-ABE5-0C50091C53B8}" destId="{CEA9F460-328F-4952-81DE-91DC40CDCA00}" srcOrd="1" destOrd="0" presId="urn:microsoft.com/office/officeart/2005/8/layout/hierarchy4"/>
  </dgm:cxnLst>
  <dgm:bg>
    <a:blipFill dpi="0" rotWithShape="1">
      <a:blip xmlns:r="http://schemas.openxmlformats.org/officeDocument/2006/relationships" r:embed="rId1">
        <a:alphaModFix amt="40000"/>
      </a:blip>
      <a:srcRect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170B0C-FF5C-4831-AC93-E38BF92B5763}" type="doc">
      <dgm:prSet loTypeId="urn:microsoft.com/office/officeart/2005/8/layout/hierarchy4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F02E8F4-4264-46FA-9D8C-3B843E19C4C0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it-IT" sz="1800" dirty="0" smtClean="0">
              <a:solidFill>
                <a:schemeClr val="tx2">
                  <a:lumMod val="50000"/>
                </a:schemeClr>
              </a:solidFill>
            </a:rPr>
            <a:t>Elettronica SRL</a:t>
          </a:r>
        </a:p>
      </dgm:t>
    </dgm:pt>
    <dgm:pt modelId="{05051B16-DAEC-4A58-84DB-DCCFAE8D5F36}" type="parTrans" cxnId="{769EA711-1C9A-4388-A1EC-21D1C8D6DCD1}">
      <dgm:prSet/>
      <dgm:spPr/>
      <dgm:t>
        <a:bodyPr/>
        <a:lstStyle/>
        <a:p>
          <a:endParaRPr lang="it-IT" sz="1800">
            <a:solidFill>
              <a:schemeClr val="tx2">
                <a:lumMod val="50000"/>
              </a:schemeClr>
            </a:solidFill>
          </a:endParaRPr>
        </a:p>
      </dgm:t>
    </dgm:pt>
    <dgm:pt modelId="{05F05854-81FA-4BC8-8AEF-3A2A171080EE}" type="sibTrans" cxnId="{769EA711-1C9A-4388-A1EC-21D1C8D6DCD1}">
      <dgm:prSet/>
      <dgm:spPr/>
      <dgm:t>
        <a:bodyPr/>
        <a:lstStyle/>
        <a:p>
          <a:endParaRPr lang="it-IT" sz="1800">
            <a:solidFill>
              <a:schemeClr val="tx2">
                <a:lumMod val="50000"/>
              </a:schemeClr>
            </a:solidFill>
          </a:endParaRPr>
        </a:p>
      </dgm:t>
    </dgm:pt>
    <dgm:pt modelId="{42E4E0AB-F6B9-45BE-94FF-961793BB8CEF}">
      <dgm:prSet custT="1"/>
      <dgm:spPr>
        <a:solidFill>
          <a:schemeClr val="accent1">
            <a:alpha val="40000"/>
          </a:schemeClr>
        </a:solidFill>
      </dgm:spPr>
      <dgm:t>
        <a:bodyPr/>
        <a:lstStyle/>
        <a:p>
          <a:r>
            <a:rPr lang="it-IT" sz="1800" dirty="0" smtClean="0">
              <a:solidFill>
                <a:schemeClr val="tx2">
                  <a:lumMod val="50000"/>
                </a:schemeClr>
              </a:solidFill>
            </a:rPr>
            <a:t>Assemblaggio e collaudo di schede elettroniche;</a:t>
          </a:r>
          <a:endParaRPr lang="it-IT" sz="1800" dirty="0">
            <a:solidFill>
              <a:schemeClr val="tx2">
                <a:lumMod val="50000"/>
              </a:schemeClr>
            </a:solidFill>
          </a:endParaRPr>
        </a:p>
      </dgm:t>
    </dgm:pt>
    <dgm:pt modelId="{F0F6501E-AD93-4B97-9A50-1A0E4C37EA69}" type="parTrans" cxnId="{6469B000-4C0F-4290-8474-908E40D11F79}">
      <dgm:prSet/>
      <dgm:spPr/>
      <dgm:t>
        <a:bodyPr/>
        <a:lstStyle/>
        <a:p>
          <a:endParaRPr lang="it-IT"/>
        </a:p>
      </dgm:t>
    </dgm:pt>
    <dgm:pt modelId="{86EB2DF7-CECC-40A3-BB68-DFEEC3AED5B5}" type="sibTrans" cxnId="{6469B000-4C0F-4290-8474-908E40D11F79}">
      <dgm:prSet/>
      <dgm:spPr/>
      <dgm:t>
        <a:bodyPr/>
        <a:lstStyle/>
        <a:p>
          <a:endParaRPr lang="it-IT"/>
        </a:p>
      </dgm:t>
    </dgm:pt>
    <dgm:pt modelId="{7D2372AC-1A70-4C38-9EDF-8F01F1903BD5}">
      <dgm:prSet custT="1"/>
      <dgm:spPr>
        <a:solidFill>
          <a:schemeClr val="accent1">
            <a:alpha val="40000"/>
          </a:schemeClr>
        </a:solidFill>
      </dgm:spPr>
      <dgm:t>
        <a:bodyPr/>
        <a:lstStyle/>
        <a:p>
          <a:r>
            <a:rPr lang="it-IT" sz="1800" dirty="0" smtClean="0">
              <a:solidFill>
                <a:schemeClr val="tx2">
                  <a:lumMod val="50000"/>
                </a:schemeClr>
              </a:solidFill>
            </a:rPr>
            <a:t>Progettazione e realizzazione di elettronica per conto terzi.</a:t>
          </a:r>
          <a:endParaRPr lang="it-IT" sz="1800" dirty="0">
            <a:solidFill>
              <a:schemeClr val="tx2">
                <a:lumMod val="50000"/>
              </a:schemeClr>
            </a:solidFill>
          </a:endParaRPr>
        </a:p>
      </dgm:t>
    </dgm:pt>
    <dgm:pt modelId="{F9590C2E-A223-4365-AE8B-D2E17C9A6B72}" type="parTrans" cxnId="{E8D22A96-1F7F-48D1-8E81-A65F53083BEA}">
      <dgm:prSet/>
      <dgm:spPr/>
      <dgm:t>
        <a:bodyPr/>
        <a:lstStyle/>
        <a:p>
          <a:endParaRPr lang="it-IT"/>
        </a:p>
      </dgm:t>
    </dgm:pt>
    <dgm:pt modelId="{2C5C703B-69D6-4C2C-BE25-18665533421B}" type="sibTrans" cxnId="{E8D22A96-1F7F-48D1-8E81-A65F53083BEA}">
      <dgm:prSet/>
      <dgm:spPr/>
      <dgm:t>
        <a:bodyPr/>
        <a:lstStyle/>
        <a:p>
          <a:endParaRPr lang="it-IT"/>
        </a:p>
      </dgm:t>
    </dgm:pt>
    <dgm:pt modelId="{C4FB176D-B2B0-483B-9D0E-86BECADABCD2}" type="pres">
      <dgm:prSet presAssocID="{CE170B0C-FF5C-4831-AC93-E38BF92B576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7E4B6F2D-58B9-44BE-B644-2312E86846EF}" type="pres">
      <dgm:prSet presAssocID="{7F02E8F4-4264-46FA-9D8C-3B843E19C4C0}" presName="vertOne" presStyleCnt="0"/>
      <dgm:spPr/>
    </dgm:pt>
    <dgm:pt modelId="{95A400AA-480A-4259-B2F0-504F37FEBC29}" type="pres">
      <dgm:prSet presAssocID="{7F02E8F4-4264-46FA-9D8C-3B843E19C4C0}" presName="txOne" presStyleLbl="node0" presStyleIdx="0" presStyleCnt="1" custScaleY="48955" custLinFactNeighborX="-49" custLinFactNeighborY="-336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475EB9A-ECA4-4D04-A2C1-48B91528FB1B}" type="pres">
      <dgm:prSet presAssocID="{7F02E8F4-4264-46FA-9D8C-3B843E19C4C0}" presName="parTransOne" presStyleCnt="0"/>
      <dgm:spPr/>
    </dgm:pt>
    <dgm:pt modelId="{745FE316-2908-4416-A90B-4297F0A4C360}" type="pres">
      <dgm:prSet presAssocID="{7F02E8F4-4264-46FA-9D8C-3B843E19C4C0}" presName="horzOne" presStyleCnt="0"/>
      <dgm:spPr/>
    </dgm:pt>
    <dgm:pt modelId="{7A631926-CB23-4727-A467-D7034FB5793A}" type="pres">
      <dgm:prSet presAssocID="{42E4E0AB-F6B9-45BE-94FF-961793BB8CEF}" presName="vertTwo" presStyleCnt="0"/>
      <dgm:spPr/>
    </dgm:pt>
    <dgm:pt modelId="{BE879950-328D-4065-9B14-BB9A18D367BE}" type="pres">
      <dgm:prSet presAssocID="{42E4E0AB-F6B9-45BE-94FF-961793BB8CEF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12A5BAC-9D05-4957-A07F-960F184349A5}" type="pres">
      <dgm:prSet presAssocID="{42E4E0AB-F6B9-45BE-94FF-961793BB8CEF}" presName="parTransTwo" presStyleCnt="0"/>
      <dgm:spPr/>
    </dgm:pt>
    <dgm:pt modelId="{29209CA2-C341-41A8-BAE8-C8A3B5D3CB88}" type="pres">
      <dgm:prSet presAssocID="{42E4E0AB-F6B9-45BE-94FF-961793BB8CEF}" presName="horzTwo" presStyleCnt="0"/>
      <dgm:spPr/>
    </dgm:pt>
    <dgm:pt modelId="{31422F2A-2C5D-4DCD-844F-5731676CCE98}" type="pres">
      <dgm:prSet presAssocID="{7D2372AC-1A70-4C38-9EDF-8F01F1903BD5}" presName="vertThree" presStyleCnt="0"/>
      <dgm:spPr/>
    </dgm:pt>
    <dgm:pt modelId="{D7F3F9A6-7642-4D31-9496-610FED8792FA}" type="pres">
      <dgm:prSet presAssocID="{7D2372AC-1A70-4C38-9EDF-8F01F1903BD5}" presName="txThree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47D284C3-1066-405A-AE66-8297896028BE}" type="pres">
      <dgm:prSet presAssocID="{7D2372AC-1A70-4C38-9EDF-8F01F1903BD5}" presName="horzThree" presStyleCnt="0"/>
      <dgm:spPr/>
    </dgm:pt>
  </dgm:ptLst>
  <dgm:cxnLst>
    <dgm:cxn modelId="{53D4739C-CDB9-4627-9498-2604A361748D}" type="presOf" srcId="{CE170B0C-FF5C-4831-AC93-E38BF92B5763}" destId="{C4FB176D-B2B0-483B-9D0E-86BECADABCD2}" srcOrd="0" destOrd="0" presId="urn:microsoft.com/office/officeart/2005/8/layout/hierarchy4"/>
    <dgm:cxn modelId="{6469B000-4C0F-4290-8474-908E40D11F79}" srcId="{7F02E8F4-4264-46FA-9D8C-3B843E19C4C0}" destId="{42E4E0AB-F6B9-45BE-94FF-961793BB8CEF}" srcOrd="0" destOrd="0" parTransId="{F0F6501E-AD93-4B97-9A50-1A0E4C37EA69}" sibTransId="{86EB2DF7-CECC-40A3-BB68-DFEEC3AED5B5}"/>
    <dgm:cxn modelId="{E8D22A96-1F7F-48D1-8E81-A65F53083BEA}" srcId="{42E4E0AB-F6B9-45BE-94FF-961793BB8CEF}" destId="{7D2372AC-1A70-4C38-9EDF-8F01F1903BD5}" srcOrd="0" destOrd="0" parTransId="{F9590C2E-A223-4365-AE8B-D2E17C9A6B72}" sibTransId="{2C5C703B-69D6-4C2C-BE25-18665533421B}"/>
    <dgm:cxn modelId="{0D97613A-E12D-46BA-B0B5-F2B55D833C6B}" type="presOf" srcId="{7F02E8F4-4264-46FA-9D8C-3B843E19C4C0}" destId="{95A400AA-480A-4259-B2F0-504F37FEBC29}" srcOrd="0" destOrd="0" presId="urn:microsoft.com/office/officeart/2005/8/layout/hierarchy4"/>
    <dgm:cxn modelId="{F2EB0120-BD8A-4942-8403-6AC71ABEBDCC}" type="presOf" srcId="{42E4E0AB-F6B9-45BE-94FF-961793BB8CEF}" destId="{BE879950-328D-4065-9B14-BB9A18D367BE}" srcOrd="0" destOrd="0" presId="urn:microsoft.com/office/officeart/2005/8/layout/hierarchy4"/>
    <dgm:cxn modelId="{FCEFF9A2-B7B8-4BC0-97BE-5C1C4C902DB1}" type="presOf" srcId="{7D2372AC-1A70-4C38-9EDF-8F01F1903BD5}" destId="{D7F3F9A6-7642-4D31-9496-610FED8792FA}" srcOrd="0" destOrd="0" presId="urn:microsoft.com/office/officeart/2005/8/layout/hierarchy4"/>
    <dgm:cxn modelId="{769EA711-1C9A-4388-A1EC-21D1C8D6DCD1}" srcId="{CE170B0C-FF5C-4831-AC93-E38BF92B5763}" destId="{7F02E8F4-4264-46FA-9D8C-3B843E19C4C0}" srcOrd="0" destOrd="0" parTransId="{05051B16-DAEC-4A58-84DB-DCCFAE8D5F36}" sibTransId="{05F05854-81FA-4BC8-8AEF-3A2A171080EE}"/>
    <dgm:cxn modelId="{9612371C-F1E5-412A-9974-584EBA2288D4}" type="presParOf" srcId="{C4FB176D-B2B0-483B-9D0E-86BECADABCD2}" destId="{7E4B6F2D-58B9-44BE-B644-2312E86846EF}" srcOrd="0" destOrd="0" presId="urn:microsoft.com/office/officeart/2005/8/layout/hierarchy4"/>
    <dgm:cxn modelId="{4858BEC7-9A4D-497F-8820-EC867D4C1185}" type="presParOf" srcId="{7E4B6F2D-58B9-44BE-B644-2312E86846EF}" destId="{95A400AA-480A-4259-B2F0-504F37FEBC29}" srcOrd="0" destOrd="0" presId="urn:microsoft.com/office/officeart/2005/8/layout/hierarchy4"/>
    <dgm:cxn modelId="{F8334C55-2990-4BF5-A700-B1ED2E97167C}" type="presParOf" srcId="{7E4B6F2D-58B9-44BE-B644-2312E86846EF}" destId="{2475EB9A-ECA4-4D04-A2C1-48B91528FB1B}" srcOrd="1" destOrd="0" presId="urn:microsoft.com/office/officeart/2005/8/layout/hierarchy4"/>
    <dgm:cxn modelId="{B126E819-508C-445D-8098-313A3A57FEB3}" type="presParOf" srcId="{7E4B6F2D-58B9-44BE-B644-2312E86846EF}" destId="{745FE316-2908-4416-A90B-4297F0A4C360}" srcOrd="2" destOrd="0" presId="urn:microsoft.com/office/officeart/2005/8/layout/hierarchy4"/>
    <dgm:cxn modelId="{485CD5A2-5B2E-487C-8CE2-8D3926641312}" type="presParOf" srcId="{745FE316-2908-4416-A90B-4297F0A4C360}" destId="{7A631926-CB23-4727-A467-D7034FB5793A}" srcOrd="0" destOrd="0" presId="urn:microsoft.com/office/officeart/2005/8/layout/hierarchy4"/>
    <dgm:cxn modelId="{A04A2871-AD80-4EF9-9BCB-AE547F583654}" type="presParOf" srcId="{7A631926-CB23-4727-A467-D7034FB5793A}" destId="{BE879950-328D-4065-9B14-BB9A18D367BE}" srcOrd="0" destOrd="0" presId="urn:microsoft.com/office/officeart/2005/8/layout/hierarchy4"/>
    <dgm:cxn modelId="{84E3F87C-140F-4D7D-82FA-CB25B991FA71}" type="presParOf" srcId="{7A631926-CB23-4727-A467-D7034FB5793A}" destId="{812A5BAC-9D05-4957-A07F-960F184349A5}" srcOrd="1" destOrd="0" presId="urn:microsoft.com/office/officeart/2005/8/layout/hierarchy4"/>
    <dgm:cxn modelId="{1D6E0D8D-7238-4F1B-8394-E1E9BB82E568}" type="presParOf" srcId="{7A631926-CB23-4727-A467-D7034FB5793A}" destId="{29209CA2-C341-41A8-BAE8-C8A3B5D3CB88}" srcOrd="2" destOrd="0" presId="urn:microsoft.com/office/officeart/2005/8/layout/hierarchy4"/>
    <dgm:cxn modelId="{42F2A110-9E19-4370-860F-F211838DA4D3}" type="presParOf" srcId="{29209CA2-C341-41A8-BAE8-C8A3B5D3CB88}" destId="{31422F2A-2C5D-4DCD-844F-5731676CCE98}" srcOrd="0" destOrd="0" presId="urn:microsoft.com/office/officeart/2005/8/layout/hierarchy4"/>
    <dgm:cxn modelId="{B584A8FE-C4DD-457E-8B89-1CDA34473C54}" type="presParOf" srcId="{31422F2A-2C5D-4DCD-844F-5731676CCE98}" destId="{D7F3F9A6-7642-4D31-9496-610FED8792FA}" srcOrd="0" destOrd="0" presId="urn:microsoft.com/office/officeart/2005/8/layout/hierarchy4"/>
    <dgm:cxn modelId="{82CBC375-4DF6-45AD-95AC-B67F5292F914}" type="presParOf" srcId="{31422F2A-2C5D-4DCD-844F-5731676CCE98}" destId="{47D284C3-1066-405A-AE66-8297896028BE}" srcOrd="1" destOrd="0" presId="urn:microsoft.com/office/officeart/2005/8/layout/hierarchy4"/>
  </dgm:cxnLst>
  <dgm:bg>
    <a:blipFill dpi="0" rotWithShape="1">
      <a:blip xmlns:r="http://schemas.openxmlformats.org/officeDocument/2006/relationships" r:embed="rId1">
        <a:alphaModFix amt="40000"/>
      </a:blip>
      <a:srcRect/>
      <a:stretch>
        <a:fillRect t="20000" b="20000"/>
      </a:stretch>
    </a:blipFill>
  </dgm:bg>
  <dgm:whole/>
  <dgm:extLst>
    <a:ext uri="http://schemas.microsoft.com/office/drawing/2008/diagram">
      <dsp:dataModelExt xmlns:dsp="http://schemas.microsoft.com/office/drawing/2008/diagram" xmlns="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042BD8-07BB-421F-8E06-0203BAB890C7}">
      <dsp:nvSpPr>
        <dsp:cNvPr id="0" name=""/>
        <dsp:cNvSpPr/>
      </dsp:nvSpPr>
      <dsp:spPr>
        <a:xfrm>
          <a:off x="1465" y="1986"/>
          <a:ext cx="2997465" cy="1059753"/>
        </a:xfrm>
        <a:prstGeom prst="roundRect">
          <a:avLst>
            <a:gd name="adj" fmla="val 10000"/>
          </a:avLst>
        </a:prstGeom>
        <a:solidFill>
          <a:schemeClr val="bg1">
            <a:alpha val="7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>
              <a:solidFill>
                <a:schemeClr val="tx2">
                  <a:lumMod val="50000"/>
                </a:schemeClr>
              </a:solidFill>
            </a:rPr>
            <a:t>INFN LNGS</a:t>
          </a:r>
        </a:p>
      </dsp:txBody>
      <dsp:txXfrm>
        <a:off x="1465" y="1986"/>
        <a:ext cx="2997465" cy="1059753"/>
      </dsp:txXfrm>
    </dsp:sp>
    <dsp:sp modelId="{FDFE2E53-7A46-45AE-98F3-D55C5C01E777}">
      <dsp:nvSpPr>
        <dsp:cNvPr id="0" name=""/>
        <dsp:cNvSpPr/>
      </dsp:nvSpPr>
      <dsp:spPr>
        <a:xfrm>
          <a:off x="1465" y="1169707"/>
          <a:ext cx="2997465" cy="2106488"/>
        </a:xfrm>
        <a:prstGeom prst="roundRect">
          <a:avLst>
            <a:gd name="adj" fmla="val 10000"/>
          </a:avLst>
        </a:prstGeom>
        <a:solidFill>
          <a:schemeClr val="accent1">
            <a:alpha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>
              <a:solidFill>
                <a:schemeClr val="tx2">
                  <a:lumMod val="50000"/>
                </a:schemeClr>
              </a:solidFill>
            </a:rPr>
            <a:t>Caratterizzazione di elettronica di </a:t>
          </a:r>
          <a:r>
            <a:rPr lang="it-IT" sz="1800" kern="1200" dirty="0" err="1" smtClean="0">
              <a:solidFill>
                <a:schemeClr val="tx2">
                  <a:lumMod val="50000"/>
                </a:schemeClr>
              </a:solidFill>
            </a:rPr>
            <a:t>front</a:t>
          </a:r>
          <a:r>
            <a:rPr lang="it-IT" sz="1800" kern="1200" dirty="0" smtClean="0">
              <a:solidFill>
                <a:schemeClr val="tx2">
                  <a:lumMod val="50000"/>
                </a:schemeClr>
              </a:solidFill>
            </a:rPr>
            <a:t> end in ambienti criogenici;</a:t>
          </a:r>
          <a:endParaRPr lang="it-IT" sz="18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1465" y="1169707"/>
        <a:ext cx="2997465" cy="210648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5A400AA-480A-4259-B2F0-504F37FEBC29}">
      <dsp:nvSpPr>
        <dsp:cNvPr id="0" name=""/>
        <dsp:cNvSpPr/>
      </dsp:nvSpPr>
      <dsp:spPr>
        <a:xfrm>
          <a:off x="0" y="0"/>
          <a:ext cx="2997465" cy="619052"/>
        </a:xfrm>
        <a:prstGeom prst="roundRect">
          <a:avLst>
            <a:gd name="adj" fmla="val 10000"/>
          </a:avLst>
        </a:prstGeom>
        <a:solidFill>
          <a:schemeClr val="bg1">
            <a:alpha val="7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>
              <a:solidFill>
                <a:schemeClr val="tx2">
                  <a:lumMod val="50000"/>
                </a:schemeClr>
              </a:solidFill>
            </a:rPr>
            <a:t>Elettronica SRL</a:t>
          </a:r>
        </a:p>
      </dsp:txBody>
      <dsp:txXfrm>
        <a:off x="0" y="0"/>
        <a:ext cx="2997465" cy="619052"/>
      </dsp:txXfrm>
    </dsp:sp>
    <dsp:sp modelId="{BE879950-328D-4065-9B14-BB9A18D367BE}">
      <dsp:nvSpPr>
        <dsp:cNvPr id="0" name=""/>
        <dsp:cNvSpPr/>
      </dsp:nvSpPr>
      <dsp:spPr>
        <a:xfrm>
          <a:off x="1465" y="684083"/>
          <a:ext cx="2997465" cy="1264533"/>
        </a:xfrm>
        <a:prstGeom prst="roundRect">
          <a:avLst>
            <a:gd name="adj" fmla="val 10000"/>
          </a:avLst>
        </a:prstGeom>
        <a:solidFill>
          <a:schemeClr val="accent1">
            <a:alpha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>
              <a:solidFill>
                <a:schemeClr val="tx2">
                  <a:lumMod val="50000"/>
                </a:schemeClr>
              </a:solidFill>
            </a:rPr>
            <a:t>Assemblaggio e collaudo di schede elettroniche;</a:t>
          </a:r>
          <a:endParaRPr lang="it-IT" sz="18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1465" y="684083"/>
        <a:ext cx="2997465" cy="1264533"/>
      </dsp:txXfrm>
    </dsp:sp>
    <dsp:sp modelId="{D7F3F9A6-7642-4D31-9496-610FED8792FA}">
      <dsp:nvSpPr>
        <dsp:cNvPr id="0" name=""/>
        <dsp:cNvSpPr/>
      </dsp:nvSpPr>
      <dsp:spPr>
        <a:xfrm>
          <a:off x="1465" y="2013430"/>
          <a:ext cx="2997465" cy="1264533"/>
        </a:xfrm>
        <a:prstGeom prst="roundRect">
          <a:avLst>
            <a:gd name="adj" fmla="val 10000"/>
          </a:avLst>
        </a:prstGeom>
        <a:solidFill>
          <a:schemeClr val="accent1">
            <a:alpha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>
              <a:solidFill>
                <a:schemeClr val="tx2">
                  <a:lumMod val="50000"/>
                </a:schemeClr>
              </a:solidFill>
            </a:rPr>
            <a:t>Progettazione e realizzazione di elettronica per conto terzi.</a:t>
          </a:r>
          <a:endParaRPr lang="it-IT" sz="18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1465" y="2013430"/>
        <a:ext cx="2997465" cy="12645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41AA1-977F-40F6-AD9E-EFA917D4EFDF}" type="datetimeFigureOut">
              <a:rPr lang="it-IT" smtClean="0"/>
              <a:pPr/>
              <a:t>04/06/2015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A6C59-D747-45A7-A6C8-90523725E36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A6C59-D747-45A7-A6C8-90523725E365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A6C59-D747-45A7-A6C8-90523725E365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A6C59-D747-45A7-A6C8-90523725E365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A6C59-D747-45A7-A6C8-90523725E365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A6C59-D747-45A7-A6C8-90523725E365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A6C59-D747-45A7-A6C8-90523725E365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A6C59-D747-45A7-A6C8-90523725E365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A6C59-D747-45A7-A6C8-90523725E365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A6C59-D747-45A7-A6C8-90523725E365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A6C59-D747-45A7-A6C8-90523725E365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A6C59-D747-45A7-A6C8-90523725E365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A6C59-D747-45A7-A6C8-90523725E365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A6C59-D747-45A7-A6C8-90523725E365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A6C59-D747-45A7-A6C8-90523725E365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A6C59-D747-45A7-A6C8-90523725E365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A6C59-D747-45A7-A6C8-90523725E365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A6C59-D747-45A7-A6C8-90523725E365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A6C59-D747-45A7-A6C8-90523725E365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A6C59-D747-45A7-A6C8-90523725E365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A6C59-D747-45A7-A6C8-90523725E365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A6C59-D747-45A7-A6C8-90523725E365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A6C59-D747-45A7-A6C8-90523725E365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17DF0-8FF3-45E2-8019-722DF8891D66}" type="datetime1">
              <a:rPr lang="it-IT" smtClean="0"/>
              <a:pPr/>
              <a:t>04/06/2015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87700-107E-452C-A576-FDC2A679DB7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1748-26F5-46E1-9173-F5E74A155522}" type="datetime1">
              <a:rPr lang="it-IT" smtClean="0"/>
              <a:pPr/>
              <a:t>04/06/2015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87700-107E-452C-A576-FDC2A679DB7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263FB-45A0-492B-B484-8E90CE496761}" type="datetime1">
              <a:rPr lang="it-IT" smtClean="0"/>
              <a:pPr/>
              <a:t>04/06/2015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87700-107E-452C-A576-FDC2A679DB7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35A4-3281-48F3-834E-6D1FA47EEACD}" type="datetime1">
              <a:rPr lang="it-IT" smtClean="0"/>
              <a:pPr/>
              <a:t>04/06/2015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87700-107E-452C-A576-FDC2A679DB7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7EB5-26FE-4E42-9435-D02C4E6169D5}" type="datetime1">
              <a:rPr lang="it-IT" smtClean="0"/>
              <a:pPr/>
              <a:t>04/06/2015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87700-107E-452C-A576-FDC2A679DB7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38213-53F1-40F8-820C-64C5E13D68EE}" type="datetime1">
              <a:rPr lang="it-IT" smtClean="0"/>
              <a:pPr/>
              <a:t>04/06/2015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87700-107E-452C-A576-FDC2A679DB7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601BA-8138-48CA-93FE-63A106ABE6BF}" type="datetime1">
              <a:rPr lang="it-IT" smtClean="0"/>
              <a:pPr/>
              <a:t>04/06/2015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87700-107E-452C-A576-FDC2A679DB7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21D8-5D2E-4922-B59B-D48059729DEA}" type="datetime1">
              <a:rPr lang="it-IT" smtClean="0"/>
              <a:pPr/>
              <a:t>04/06/2015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87700-107E-452C-A576-FDC2A679DB7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1249-5939-46B0-84B3-66B8BD2A5D89}" type="datetime1">
              <a:rPr lang="it-IT" smtClean="0"/>
              <a:pPr/>
              <a:t>04/06/2015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87700-107E-452C-A576-FDC2A679DB7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7C9E3-1934-460E-8FD9-6F7BD61FBB18}" type="datetime1">
              <a:rPr lang="it-IT" smtClean="0"/>
              <a:pPr/>
              <a:t>04/06/2015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87700-107E-452C-A576-FDC2A679DB7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93A7B-567A-4321-8F05-7B6D9F1F327A}" type="datetime1">
              <a:rPr lang="it-IT" smtClean="0"/>
              <a:pPr/>
              <a:t>04/06/2015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87700-107E-452C-A576-FDC2A679DB7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57A01-B522-46DE-9ECA-3D084DA3097C}" type="datetime1">
              <a:rPr lang="it-IT" smtClean="0"/>
              <a:pPr/>
              <a:t>04/06/2015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87700-107E-452C-A576-FDC2A679DB72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8.gif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tente\Desktop\PRESENTAZIONI%204%20GIU%2015\Davide%20Sablone_presentazione_POR\WP_20150521_15_38_54_Pro.wmv" TargetMode="External"/><Relationship Id="rId6" Type="http://schemas.openxmlformats.org/officeDocument/2006/relationships/image" Target="../media/image2.jpeg"/><Relationship Id="rId11" Type="http://schemas.openxmlformats.org/officeDocument/2006/relationships/image" Target="../media/image7.jpeg"/><Relationship Id="rId5" Type="http://schemas.openxmlformats.org/officeDocument/2006/relationships/image" Target="../media/image8.gif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25.jpeg"/><Relationship Id="rId5" Type="http://schemas.openxmlformats.org/officeDocument/2006/relationships/image" Target="../media/image3.png"/><Relationship Id="rId10" Type="http://schemas.openxmlformats.org/officeDocument/2006/relationships/image" Target="../media/image24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9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9.jpe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6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9.jpe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7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9.jpe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tente\Desktop\PRESENTAZIONI%204%20GIU%2015\Davide%20Sablone_presentazione_POR\WP_20150519_11_08_41_Pro.wmv" TargetMode="External"/><Relationship Id="rId6" Type="http://schemas.openxmlformats.org/officeDocument/2006/relationships/image" Target="../media/image2.jpeg"/><Relationship Id="rId11" Type="http://schemas.openxmlformats.org/officeDocument/2006/relationships/image" Target="../media/image7.jpeg"/><Relationship Id="rId5" Type="http://schemas.openxmlformats.org/officeDocument/2006/relationships/image" Target="../media/image9.jpeg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9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9.jpe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31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9.jpe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33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9.jpe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9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diagramColors" Target="../diagrams/colors1.xml"/><Relationship Id="rId18" Type="http://schemas.openxmlformats.org/officeDocument/2006/relationships/diagramColors" Target="../diagrams/colors2.xml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diagramQuickStyle" Target="../diagrams/quickStyle1.xml"/><Relationship Id="rId17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6" Type="http://schemas.openxmlformats.org/officeDocument/2006/relationships/diagramLayout" Target="../diagrams/layou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diagramLayout" Target="../diagrams/layout1.xml"/><Relationship Id="rId5" Type="http://schemas.openxmlformats.org/officeDocument/2006/relationships/image" Target="../media/image3.png"/><Relationship Id="rId15" Type="http://schemas.openxmlformats.org/officeDocument/2006/relationships/diagramData" Target="../diagrams/data2.xml"/><Relationship Id="rId10" Type="http://schemas.openxmlformats.org/officeDocument/2006/relationships/diagramData" Target="../diagrams/data1.xml"/><Relationship Id="rId19" Type="http://schemas.microsoft.com/office/2007/relationships/diagramDrawing" Target="../diagrams/drawing2.xml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8.gif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11.jpeg"/><Relationship Id="rId5" Type="http://schemas.openxmlformats.org/officeDocument/2006/relationships/image" Target="../media/image3.png"/><Relationship Id="rId10" Type="http://schemas.openxmlformats.org/officeDocument/2006/relationships/image" Target="../media/image10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8.gif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5.pn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8.gif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8.gif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8.gif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lt1">
              <a:alpha val="95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Picture 2" descr="LOGO_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241372"/>
            <a:ext cx="642942" cy="5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41373"/>
            <a:ext cx="507888" cy="57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ogo_regione abruzz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241373"/>
            <a:ext cx="357190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214290"/>
            <a:ext cx="1000132" cy="6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 INF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8" y="241373"/>
            <a:ext cx="928694" cy="5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L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14546" y="884315"/>
            <a:ext cx="46434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Shape 1"/>
          <p:cNvSpPr txBox="1"/>
          <p:nvPr/>
        </p:nvSpPr>
        <p:spPr>
          <a:xfrm>
            <a:off x="0" y="1643050"/>
            <a:ext cx="9144000" cy="1571636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endParaRPr lang="it-IT" sz="2000" b="1" i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it-IT" sz="24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Progetto Speciale </a:t>
            </a:r>
            <a:r>
              <a:rPr lang="it-IT" sz="24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Multiasse</a:t>
            </a:r>
            <a:r>
              <a:rPr lang="it-IT" sz="24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“Sistema Sapere e Crescita”</a:t>
            </a:r>
            <a:r>
              <a:rPr lang="it-IT" sz="2400" i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
</a:t>
            </a:r>
            <a:r>
              <a:rPr lang="it-IT" sz="2000" i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P.O. FSE Abruzzo 2007-2013
Piano degli interventi 2012-2013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
</a:t>
            </a:r>
            <a:r>
              <a:rPr lang="it-IT" i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 </a:t>
            </a:r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Intervento A) Promozione della conoscenza</a:t>
            </a:r>
            <a:r>
              <a:rPr lang="it-IT" sz="16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
</a:t>
            </a:r>
            <a:endParaRPr lang="it-IT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9" name="CustomShape 2"/>
          <p:cNvSpPr/>
          <p:nvPr/>
        </p:nvSpPr>
        <p:spPr>
          <a:xfrm>
            <a:off x="0" y="3286124"/>
            <a:ext cx="9144000" cy="321471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i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         - Titolo Tema Borsa -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	           </a:t>
            </a:r>
          </a:p>
          <a:p>
            <a:pPr algn="ctr">
              <a:lnSpc>
                <a:spcPct val="100000"/>
              </a:lnSpc>
            </a:pP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  Caratterizzazione di elettronica di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front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end in ambienti criogenici</a:t>
            </a:r>
          </a:p>
          <a:p>
            <a:pPr>
              <a:lnSpc>
                <a:spcPct val="100000"/>
              </a:lnSpc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                                                                  </a:t>
            </a:r>
          </a:p>
          <a:p>
            <a:pPr algn="ctr">
              <a:lnSpc>
                <a:spcPct val="100000"/>
              </a:lnSpc>
              <a:buFontTx/>
              <a:buChar char="-"/>
            </a:pPr>
            <a:r>
              <a:rPr lang="it-IT" i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Borsista -      </a:t>
            </a:r>
          </a:p>
          <a:p>
            <a:pPr algn="ctr">
              <a:lnSpc>
                <a:spcPct val="100000"/>
              </a:lnSpc>
            </a:pP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Davide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Sablone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  </a:t>
            </a:r>
          </a:p>
          <a:p>
            <a:pPr>
              <a:lnSpc>
                <a:spcPct val="100000"/>
              </a:lnSpc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                                                       </a:t>
            </a:r>
          </a:p>
          <a:p>
            <a:pPr>
              <a:lnSpc>
                <a:spcPct val="100000"/>
              </a:lnSpc>
            </a:pPr>
            <a:r>
              <a:rPr lang="it-IT" i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it-IT" i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                                                        - Tutor &amp; Docente LNGS -    </a:t>
            </a:r>
          </a:p>
          <a:p>
            <a:pPr algn="ctr">
              <a:lnSpc>
                <a:spcPct val="100000"/>
              </a:lnSpc>
            </a:pP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Marco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D’Incecco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&amp; Alessandro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Razeto</a:t>
            </a:r>
            <a:endParaRPr lang="it-IT" dirty="0" smtClean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it-IT" i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                                                        </a:t>
            </a:r>
          </a:p>
          <a:p>
            <a:pPr algn="ctr">
              <a:lnSpc>
                <a:spcPct val="100000"/>
              </a:lnSpc>
              <a:buFontTx/>
              <a:buChar char="-"/>
            </a:pPr>
            <a:r>
              <a:rPr lang="it-IT" i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Azienda, tutor azienda - </a:t>
            </a:r>
          </a:p>
          <a:p>
            <a:pPr algn="ctr">
              <a:lnSpc>
                <a:spcPct val="100000"/>
              </a:lnSpc>
            </a:pPr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     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Elettronica SRL, Pietro Di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Mizio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	</a:t>
            </a:r>
          </a:p>
          <a:p>
            <a:pPr>
              <a:lnSpc>
                <a:spcPct val="100000"/>
              </a:lnSpc>
            </a:pPr>
            <a:endParaRPr lang="it-IT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r>
              <a:rPr lang="it-IT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  </a:t>
            </a:r>
          </a:p>
          <a:p>
            <a:pPr lvl="1"/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           Altro esempio di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SiPM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(sensore) &amp; relativo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front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end    			(preamplificatore)</a:t>
            </a: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214546" y="1357298"/>
            <a:ext cx="4714908" cy="5286412"/>
          </a:xfrm>
          <a:prstGeom prst="rect">
            <a:avLst/>
          </a:prstGeom>
          <a:blipFill dpi="0" rotWithShape="1">
            <a:blip r:embed="rId4" cstate="print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dirty="0" smtClean="0"/>
              <a:t>\</a:t>
            </a:r>
            <a:endParaRPr lang="it-IT" dirty="0"/>
          </a:p>
        </p:txBody>
      </p:sp>
      <p:pic>
        <p:nvPicPr>
          <p:cNvPr id="9" name="Picture 2" descr="LOGO_U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241372"/>
            <a:ext cx="642942" cy="5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41373"/>
            <a:ext cx="507888" cy="57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ogo_regione abruzz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241373"/>
            <a:ext cx="357190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214290"/>
            <a:ext cx="1000132" cy="6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 INF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241373"/>
            <a:ext cx="928694" cy="5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L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14546" y="884315"/>
            <a:ext cx="46434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\\VBOXSVR\Davide_W7\POR\Imm\Amptile&amp;sipm\sipm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5720" y="2500305"/>
            <a:ext cx="4286280" cy="3486425"/>
          </a:xfrm>
          <a:prstGeom prst="rect">
            <a:avLst/>
          </a:prstGeom>
          <a:noFill/>
        </p:spPr>
      </p:pic>
      <p:pic>
        <p:nvPicPr>
          <p:cNvPr id="2051" name="Picture 3" descr="\\VBOXSVR\Davide_W7\POR\Imm\Amptile&amp;sipm\sipm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86314" y="2500306"/>
            <a:ext cx="4044320" cy="346156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214546" y="1357298"/>
            <a:ext cx="4714908" cy="5286412"/>
          </a:xfrm>
          <a:prstGeom prst="rect">
            <a:avLst/>
          </a:prstGeom>
          <a:blipFill dpi="0" rotWithShape="1">
            <a:blip r:embed="rId5" cstate="print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dirty="0" smtClean="0"/>
              <a:t>\</a:t>
            </a:r>
            <a:endParaRPr lang="it-IT" dirty="0"/>
          </a:p>
        </p:txBody>
      </p:sp>
      <p:pic>
        <p:nvPicPr>
          <p:cNvPr id="9" name="Picture 2" descr="LOGO_U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241372"/>
            <a:ext cx="642942" cy="5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241373"/>
            <a:ext cx="507888" cy="57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ogo_regione abruzz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9058" y="241373"/>
            <a:ext cx="357190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0562" y="214290"/>
            <a:ext cx="1000132" cy="6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 INF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5008" y="241373"/>
            <a:ext cx="928694" cy="5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L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14546" y="884315"/>
            <a:ext cx="46434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\\VBOXSVR\Davide_W7\POR\Imm\cryo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42976" y="1571612"/>
            <a:ext cx="3500463" cy="4915950"/>
          </a:xfrm>
          <a:prstGeom prst="rect">
            <a:avLst/>
          </a:prstGeom>
          <a:noFill/>
        </p:spPr>
      </p:pic>
      <p:pic>
        <p:nvPicPr>
          <p:cNvPr id="15" name="WP_20150521_15_38_54_Pro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5072065" y="1571612"/>
            <a:ext cx="2957533" cy="49292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 algn="ctr"/>
            <a:r>
              <a:rPr lang="it-IT" b="1" dirty="0" smtClean="0">
                <a:solidFill>
                  <a:schemeClr val="tx2">
                    <a:lumMod val="50000"/>
                  </a:schemeClr>
                </a:solidFill>
              </a:rPr>
              <a:t>ESEMPIO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</a:rPr>
              <a:t>DI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</a:rPr>
              <a:t> UN ALTRO IMPIEGO DEI SIPM   </a:t>
            </a:r>
          </a:p>
          <a:p>
            <a:pPr lvl="1"/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PET: </a:t>
            </a:r>
            <a:r>
              <a:rPr lang="it-IT" sz="2000" dirty="0" smtClean="0">
                <a:solidFill>
                  <a:srgbClr val="002060"/>
                </a:solidFill>
              </a:rPr>
              <a:t>è una tecnica di medicina nucleare e di diagnostica medica utilizzata per la produzione di </a:t>
            </a:r>
            <a:r>
              <a:rPr lang="it-IT" sz="2000" dirty="0" err="1" smtClean="0">
                <a:solidFill>
                  <a:srgbClr val="002060"/>
                </a:solidFill>
              </a:rPr>
              <a:t>bioimmagini</a:t>
            </a:r>
            <a:r>
              <a:rPr lang="it-IT" sz="2000" dirty="0" smtClean="0">
                <a:solidFill>
                  <a:srgbClr val="002060"/>
                </a:solidFill>
              </a:rPr>
              <a:t> (immagini del corpo).</a:t>
            </a:r>
          </a:p>
          <a:p>
            <a:pPr lvl="1"/>
            <a:endParaRPr lang="it-IT" sz="2000" dirty="0">
              <a:solidFill>
                <a:srgbClr val="002060"/>
              </a:solidFill>
            </a:endParaRPr>
          </a:p>
        </p:txBody>
      </p:sp>
      <p:pic>
        <p:nvPicPr>
          <p:cNvPr id="9" name="Picture 2" descr="LOGO_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241372"/>
            <a:ext cx="642942" cy="5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41373"/>
            <a:ext cx="507888" cy="57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ogo_regione abruzz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241373"/>
            <a:ext cx="357190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214290"/>
            <a:ext cx="1000132" cy="6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 INF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8" y="241373"/>
            <a:ext cx="928694" cy="5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L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14546" y="884315"/>
            <a:ext cx="46434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Davide\Desktop\DavideSablone_POR\PET-imag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8662" y="3071810"/>
            <a:ext cx="2848328" cy="3218432"/>
          </a:xfrm>
          <a:prstGeom prst="rect">
            <a:avLst/>
          </a:prstGeom>
          <a:noFill/>
        </p:spPr>
      </p:pic>
      <p:pic>
        <p:nvPicPr>
          <p:cNvPr id="1027" name="Picture 3" descr="C:\Users\Davide\Desktop\DavideSablone_POR\large_PET_sca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86838" y="3071810"/>
            <a:ext cx="3758015" cy="315241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Picture 2" descr="LOGO_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241372"/>
            <a:ext cx="642942" cy="5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41373"/>
            <a:ext cx="507888" cy="57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ogo_regione abruzz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241373"/>
            <a:ext cx="357190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214290"/>
            <a:ext cx="1000132" cy="6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 INF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8" y="241373"/>
            <a:ext cx="928694" cy="5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L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14546" y="884315"/>
            <a:ext cx="46434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tangolo 14"/>
          <p:cNvSpPr/>
          <p:nvPr/>
        </p:nvSpPr>
        <p:spPr>
          <a:xfrm>
            <a:off x="2000232" y="2428868"/>
            <a:ext cx="5214974" cy="2428892"/>
          </a:xfrm>
          <a:prstGeom prst="rect">
            <a:avLst/>
          </a:prstGeom>
          <a:blipFill dpi="0" rotWithShape="1">
            <a:blip r:embed="rId10" cstate="print">
              <a:alphaModFix amt="8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dirty="0" smtClean="0"/>
              <a:t>\</a:t>
            </a:r>
            <a:endParaRPr lang="it-I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In “Elettronica SRL” di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Corropoli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(TE) si assemblano e si collaudano schede elettroniche per conto terzi.</a:t>
            </a: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Per assemblaggio s’intende il posizionamento e successiva saldatura di componenti su scheda elettronica (PCB).</a:t>
            </a:r>
          </a:p>
          <a:p>
            <a:pPr lvl="1"/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Per collaudo, invece, la verifica del corretto funzionamento della scheda prodotta in funzione dei parametri di specifiche.</a:t>
            </a: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000232" y="2428868"/>
            <a:ext cx="5214974" cy="2428892"/>
          </a:xfrm>
          <a:prstGeom prst="rect">
            <a:avLst/>
          </a:prstGeom>
          <a:blipFill dpi="0" rotWithShape="1">
            <a:blip r:embed="rId4" cstate="print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dirty="0" smtClean="0"/>
              <a:t>\</a:t>
            </a:r>
            <a:endParaRPr lang="it-IT" dirty="0"/>
          </a:p>
        </p:txBody>
      </p:sp>
      <p:pic>
        <p:nvPicPr>
          <p:cNvPr id="9" name="Picture 2" descr="LOGO_U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241372"/>
            <a:ext cx="642942" cy="5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41373"/>
            <a:ext cx="507888" cy="57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ogo_regione abruzz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241373"/>
            <a:ext cx="357190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214290"/>
            <a:ext cx="1000132" cy="6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 INF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241373"/>
            <a:ext cx="928694" cy="5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L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14546" y="884315"/>
            <a:ext cx="46434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uppo 15"/>
          <p:cNvGrpSpPr/>
          <p:nvPr/>
        </p:nvGrpSpPr>
        <p:grpSpPr>
          <a:xfrm>
            <a:off x="285720" y="1500174"/>
            <a:ext cx="8572560" cy="500066"/>
            <a:chOff x="1465" y="684083"/>
            <a:chExt cx="2997465" cy="1264533"/>
          </a:xfrm>
        </p:grpSpPr>
        <p:sp>
          <p:nvSpPr>
            <p:cNvPr id="17" name="Rettangolo arrotondato 16"/>
            <p:cNvSpPr/>
            <p:nvPr/>
          </p:nvSpPr>
          <p:spPr>
            <a:xfrm>
              <a:off x="1465" y="684083"/>
              <a:ext cx="2997465" cy="1264533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alpha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ttangolo 17"/>
            <p:cNvSpPr/>
            <p:nvPr/>
          </p:nvSpPr>
          <p:spPr>
            <a:xfrm>
              <a:off x="38502" y="721120"/>
              <a:ext cx="2923391" cy="11904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kern="1200" dirty="0" smtClean="0">
                  <a:solidFill>
                    <a:schemeClr val="tx2">
                      <a:lumMod val="50000"/>
                    </a:schemeClr>
                  </a:solidFill>
                </a:rPr>
                <a:t>Assemblaggio e test di schede elettroniche per conto terzi</a:t>
              </a:r>
              <a:endParaRPr lang="it-IT" sz="1800" kern="12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 algn="ctr"/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Si inizia dai circuiti stampati (PCB); </a:t>
            </a:r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000232" y="2428868"/>
            <a:ext cx="5214974" cy="2428892"/>
          </a:xfrm>
          <a:prstGeom prst="rect">
            <a:avLst/>
          </a:prstGeom>
          <a:blipFill dpi="0" rotWithShape="1">
            <a:blip r:embed="rId4" cstate="print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dirty="0" smtClean="0"/>
              <a:t>\</a:t>
            </a:r>
            <a:endParaRPr lang="it-IT" dirty="0"/>
          </a:p>
        </p:txBody>
      </p:sp>
      <p:pic>
        <p:nvPicPr>
          <p:cNvPr id="9" name="Picture 2" descr="LOGO_U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241372"/>
            <a:ext cx="642942" cy="5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41373"/>
            <a:ext cx="507888" cy="57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ogo_regione abruzz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241373"/>
            <a:ext cx="357190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214290"/>
            <a:ext cx="1000132" cy="6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 INF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241373"/>
            <a:ext cx="928694" cy="5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L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14546" y="884315"/>
            <a:ext cx="46434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Davide\Pictures\Nokia Lumia 630 Davide\Pictures\Camera Roll\WP_20150519_11_20_36_Pr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6000" y="1872000"/>
            <a:ext cx="7992000" cy="448933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 algn="ctr"/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si procede con il posizionamento della pasta saldante; </a:t>
            </a:r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000232" y="2428868"/>
            <a:ext cx="5214974" cy="2428892"/>
          </a:xfrm>
          <a:prstGeom prst="rect">
            <a:avLst/>
          </a:prstGeom>
          <a:blipFill dpi="0" rotWithShape="1">
            <a:blip r:embed="rId4" cstate="print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dirty="0" smtClean="0"/>
              <a:t>\</a:t>
            </a:r>
            <a:endParaRPr lang="it-IT" dirty="0"/>
          </a:p>
        </p:txBody>
      </p:sp>
      <p:pic>
        <p:nvPicPr>
          <p:cNvPr id="9" name="Picture 2" descr="LOGO_U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241372"/>
            <a:ext cx="642942" cy="5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41373"/>
            <a:ext cx="507888" cy="57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ogo_regione abruzz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241373"/>
            <a:ext cx="357190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214290"/>
            <a:ext cx="1000132" cy="6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 INF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241373"/>
            <a:ext cx="928694" cy="5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L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14546" y="884315"/>
            <a:ext cx="46434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Davide\Pictures\Nokia Lumia 630 Davide\Pictures\Camera Roll\WP_20150519_11_20_36_Pro.jp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576000" y="1872000"/>
            <a:ext cx="7991999" cy="448933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 algn="ctr"/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e con il posizionamento dei componenti con una speciale macchina, la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pick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&amp;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place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; </a:t>
            </a:r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000232" y="2428868"/>
            <a:ext cx="5214974" cy="2428892"/>
          </a:xfrm>
          <a:prstGeom prst="rect">
            <a:avLst/>
          </a:prstGeom>
          <a:blipFill dpi="0" rotWithShape="1">
            <a:blip r:embed="rId5" cstate="print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dirty="0" smtClean="0"/>
              <a:t>\</a:t>
            </a:r>
            <a:endParaRPr lang="it-IT" dirty="0"/>
          </a:p>
        </p:txBody>
      </p:sp>
      <p:pic>
        <p:nvPicPr>
          <p:cNvPr id="9" name="Picture 2" descr="LOGO_U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241372"/>
            <a:ext cx="642942" cy="5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241373"/>
            <a:ext cx="507888" cy="57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ogo_regione abruzz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9058" y="241373"/>
            <a:ext cx="357190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0562" y="214290"/>
            <a:ext cx="1000132" cy="6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 INF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5008" y="241373"/>
            <a:ext cx="928694" cy="5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L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14546" y="884315"/>
            <a:ext cx="46434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WP_20150519_11_08_41_Pro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928662" y="2285992"/>
            <a:ext cx="7231070" cy="406747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 algn="ctr"/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subito dopo il posizionamento dei componenti, la scheda viene infornata per far fondere lo stagno e saldare così i componenti;</a:t>
            </a:r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000232" y="2428868"/>
            <a:ext cx="5214974" cy="2428892"/>
          </a:xfrm>
          <a:prstGeom prst="rect">
            <a:avLst/>
          </a:prstGeom>
          <a:blipFill dpi="0" rotWithShape="1">
            <a:blip r:embed="rId4" cstate="print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dirty="0" smtClean="0"/>
              <a:t>\</a:t>
            </a:r>
            <a:endParaRPr lang="it-IT" dirty="0"/>
          </a:p>
        </p:txBody>
      </p:sp>
      <p:pic>
        <p:nvPicPr>
          <p:cNvPr id="9" name="Picture 2" descr="LOGO_U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241372"/>
            <a:ext cx="642942" cy="5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41373"/>
            <a:ext cx="507888" cy="57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ogo_regione abruzz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241373"/>
            <a:ext cx="357190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214290"/>
            <a:ext cx="1000132" cy="6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 INF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241373"/>
            <a:ext cx="928694" cy="5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L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14546" y="884315"/>
            <a:ext cx="46434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Davide\Pictures\Nokia Lumia 630 Davide\Pictures\Camera Roll\WP_20150519_11_04_40_Pr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15074" y="2143116"/>
            <a:ext cx="2445866" cy="4354180"/>
          </a:xfrm>
          <a:prstGeom prst="rect">
            <a:avLst/>
          </a:prstGeom>
          <a:noFill/>
        </p:spPr>
      </p:pic>
      <p:pic>
        <p:nvPicPr>
          <p:cNvPr id="1027" name="Picture 3" descr="C:\Users\Davide\Pictures\Nokia Lumia 630 Davide\Pictures\Camera Roll\WP_20150519_11_12_03_Pro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5720" y="2714620"/>
            <a:ext cx="5719968" cy="321306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000232" y="2428868"/>
            <a:ext cx="5214974" cy="2428892"/>
          </a:xfrm>
          <a:prstGeom prst="rect">
            <a:avLst/>
          </a:prstGeom>
          <a:blipFill dpi="0" rotWithShape="1">
            <a:blip r:embed="rId4" cstate="print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dirty="0" smtClean="0"/>
              <a:t>\</a:t>
            </a:r>
            <a:endParaRPr lang="it-IT" dirty="0"/>
          </a:p>
        </p:txBody>
      </p:sp>
      <p:pic>
        <p:nvPicPr>
          <p:cNvPr id="9" name="Picture 2" descr="LOGO_U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241372"/>
            <a:ext cx="642942" cy="5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41373"/>
            <a:ext cx="507888" cy="57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ogo_regione abruzz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241373"/>
            <a:ext cx="357190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214290"/>
            <a:ext cx="1000132" cy="6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 INF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241373"/>
            <a:ext cx="928694" cy="5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L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14546" y="884315"/>
            <a:ext cx="46434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\\VBOXSVR\Davide_W7\POR\Imm\stagno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00415" y="2000240"/>
            <a:ext cx="4270859" cy="3429024"/>
          </a:xfrm>
          <a:prstGeom prst="rect">
            <a:avLst/>
          </a:prstGeom>
          <a:noFill/>
        </p:spPr>
      </p:pic>
      <p:pic>
        <p:nvPicPr>
          <p:cNvPr id="2051" name="Picture 3" descr="\\VBOXSVR\Davide_W7\POR\Imm\pasta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5720" y="2000240"/>
            <a:ext cx="4220629" cy="3429024"/>
          </a:xfrm>
          <a:prstGeom prst="rect">
            <a:avLst/>
          </a:prstGeom>
          <a:noFill/>
        </p:spPr>
      </p:pic>
      <p:sp>
        <p:nvSpPr>
          <p:cNvPr id="16" name="Callout con freccia in su 15"/>
          <p:cNvSpPr/>
          <p:nvPr/>
        </p:nvSpPr>
        <p:spPr>
          <a:xfrm>
            <a:off x="2714612" y="3786190"/>
            <a:ext cx="1285884" cy="1428760"/>
          </a:xfrm>
          <a:prstGeom prst="upArrowCallou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Pasta saldante</a:t>
            </a:r>
          </a:p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7" name="Callout con freccia in su 16"/>
          <p:cNvSpPr/>
          <p:nvPr/>
        </p:nvSpPr>
        <p:spPr>
          <a:xfrm>
            <a:off x="6215074" y="3714752"/>
            <a:ext cx="1285884" cy="1428760"/>
          </a:xfrm>
          <a:prstGeom prst="upArrowCallou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Stagno</a:t>
            </a:r>
          </a:p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igura a mano libera 29"/>
          <p:cNvSpPr/>
          <p:nvPr/>
        </p:nvSpPr>
        <p:spPr>
          <a:xfrm>
            <a:off x="142844" y="142852"/>
            <a:ext cx="8858312" cy="6572296"/>
          </a:xfrm>
          <a:custGeom>
            <a:avLst/>
            <a:gdLst>
              <a:gd name="connsiteX0" fmla="*/ 0 w 8858312"/>
              <a:gd name="connsiteY0" fmla="*/ 0 h 6572296"/>
              <a:gd name="connsiteX1" fmla="*/ 8858312 w 8858312"/>
              <a:gd name="connsiteY1" fmla="*/ 0 h 6572296"/>
              <a:gd name="connsiteX2" fmla="*/ 8858312 w 8858312"/>
              <a:gd name="connsiteY2" fmla="*/ 6572296 h 6572296"/>
              <a:gd name="connsiteX3" fmla="*/ 0 w 8858312"/>
              <a:gd name="connsiteY3" fmla="*/ 6572296 h 6572296"/>
              <a:gd name="connsiteX4" fmla="*/ 0 w 8858312"/>
              <a:gd name="connsiteY4" fmla="*/ 0 h 657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8312" h="6572296">
                <a:moveTo>
                  <a:pt x="0" y="0"/>
                </a:moveTo>
                <a:lnTo>
                  <a:pt x="8858312" y="0"/>
                </a:lnTo>
                <a:lnTo>
                  <a:pt x="8858312" y="6572296"/>
                </a:lnTo>
                <a:lnTo>
                  <a:pt x="0" y="6572296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95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lvl="1"/>
            <a:endParaRPr lang="it-IT" sz="2000" b="1" dirty="0" smtClean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b="1" dirty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b="1" dirty="0" smtClean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b="1" dirty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  <a:p>
            <a:pPr lvl="1" algn="ctr"/>
            <a:endParaRPr lang="it-IT" sz="2000" b="1" dirty="0" smtClean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  <a:p>
            <a:pPr lvl="1" algn="ctr"/>
            <a:endParaRPr lang="it-IT" sz="2000" b="1" dirty="0" smtClean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  <a:p>
            <a:pPr lvl="1" algn="ctr"/>
            <a:endParaRPr lang="it-IT" sz="2000" b="1" dirty="0" smtClean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  <a:p>
            <a:pPr lvl="1" algn="ctr"/>
            <a:r>
              <a:rPr lang="it-IT" sz="2000" b="1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Breve introduzione</a:t>
            </a:r>
            <a:endParaRPr lang="it-IT" sz="2000" dirty="0" smtClean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  <a:p>
            <a:pPr lvl="1"/>
            <a:r>
              <a:rPr lang="it-IT" sz="2000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Grazie a questa borsa di studio e quindi al progetto speciale </a:t>
            </a:r>
            <a:r>
              <a:rPr lang="it-IT" sz="2000" dirty="0" err="1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multiasse</a:t>
            </a:r>
            <a:r>
              <a:rPr lang="it-IT" sz="2000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 “Sistema Sapere e Crescita”, ho avuto modo maturare la mia esperienza formativa e lavorativa nei Laboratori Nazionali del Gran Sasso in collaborazione con l’esperimento </a:t>
            </a:r>
            <a:r>
              <a:rPr lang="it-IT" sz="2000" dirty="0" err="1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Darkside</a:t>
            </a:r>
            <a:r>
              <a:rPr lang="it-IT" sz="2000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 e presso la ditta Elettronica srl di </a:t>
            </a:r>
            <a:r>
              <a:rPr lang="it-IT" sz="2000" dirty="0" err="1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Corropoli</a:t>
            </a:r>
            <a:r>
              <a:rPr lang="it-IT" sz="2000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 (TE).</a:t>
            </a:r>
          </a:p>
          <a:p>
            <a:pPr lvl="1"/>
            <a:endParaRPr lang="it-IT" sz="2000" dirty="0" smtClean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ln w="12700">
                <a:noFill/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  <a:p>
            <a:pPr lvl="1"/>
            <a:r>
              <a:rPr lang="it-IT" sz="2000" dirty="0" smtClean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       </a:t>
            </a:r>
          </a:p>
        </p:txBody>
      </p:sp>
      <p:pic>
        <p:nvPicPr>
          <p:cNvPr id="9" name="Picture 2" descr="LOGO_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241372"/>
            <a:ext cx="642942" cy="5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41373"/>
            <a:ext cx="507888" cy="57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ogo_regione abruzz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241373"/>
            <a:ext cx="357190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214290"/>
            <a:ext cx="1000132" cy="6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 INF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8" y="241373"/>
            <a:ext cx="928694" cy="5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L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14546" y="884315"/>
            <a:ext cx="46434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Si procede con l’assemblare tutti gli altri componenti a montaggio tradizionale che vengono posizionati manualmente sulla scheda e poi saldati su di essa grazie a un’altra macchina chiamata saldatrice ad onda.</a:t>
            </a:r>
          </a:p>
          <a:p>
            <a:pPr algn="ctr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000232" y="2428868"/>
            <a:ext cx="5214974" cy="2428892"/>
          </a:xfrm>
          <a:prstGeom prst="rect">
            <a:avLst/>
          </a:prstGeom>
          <a:blipFill dpi="0" rotWithShape="1">
            <a:blip r:embed="rId4" cstate="print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dirty="0" smtClean="0"/>
              <a:t>\</a:t>
            </a:r>
            <a:endParaRPr lang="it-IT" dirty="0"/>
          </a:p>
        </p:txBody>
      </p:sp>
      <p:pic>
        <p:nvPicPr>
          <p:cNvPr id="9" name="Picture 2" descr="LOGO_U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241372"/>
            <a:ext cx="642942" cy="5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41373"/>
            <a:ext cx="507888" cy="57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ogo_regione abruzz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241373"/>
            <a:ext cx="357190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214290"/>
            <a:ext cx="1000132" cy="6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 INF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241373"/>
            <a:ext cx="928694" cy="5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L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14546" y="884315"/>
            <a:ext cx="46434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\\VBOXSVR\Davide_W7\POR\Presentazione\Imm e video\saldatrice ond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57356" y="2357430"/>
            <a:ext cx="5643602" cy="423270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Questa attività è molto simile a quella svolta nei LNGS, (progettazione e caratterizzazione elettronica) ma naturalmente, in ambiti e per fini completamente diversi.</a:t>
            </a: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In questo caso l’elettronica deve essere progettata e sviluppata a seconda delle commesse e quindi in funzione del mercato, cercando di abbattere i costi e di ridurre le tempistiche di realizzazione.</a:t>
            </a:r>
          </a:p>
        </p:txBody>
      </p:sp>
      <p:pic>
        <p:nvPicPr>
          <p:cNvPr id="9" name="Picture 2" descr="LOGO_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241372"/>
            <a:ext cx="642942" cy="5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41373"/>
            <a:ext cx="507888" cy="57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ogo_regione abruzz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241373"/>
            <a:ext cx="357190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214290"/>
            <a:ext cx="1000132" cy="6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 INF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8" y="241373"/>
            <a:ext cx="928694" cy="5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L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14546" y="884315"/>
            <a:ext cx="46434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uppo 18"/>
          <p:cNvGrpSpPr/>
          <p:nvPr/>
        </p:nvGrpSpPr>
        <p:grpSpPr>
          <a:xfrm>
            <a:off x="285720" y="1500175"/>
            <a:ext cx="8572560" cy="500066"/>
            <a:chOff x="1465" y="2013430"/>
            <a:chExt cx="2997465" cy="1264533"/>
          </a:xfrm>
        </p:grpSpPr>
        <p:sp>
          <p:nvSpPr>
            <p:cNvPr id="20" name="Rettangolo arrotondato 19"/>
            <p:cNvSpPr/>
            <p:nvPr/>
          </p:nvSpPr>
          <p:spPr>
            <a:xfrm>
              <a:off x="1465" y="2013430"/>
              <a:ext cx="2997465" cy="1264533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alpha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ttangolo 20"/>
            <p:cNvSpPr/>
            <p:nvPr/>
          </p:nvSpPr>
          <p:spPr>
            <a:xfrm>
              <a:off x="38502" y="2050467"/>
              <a:ext cx="2923391" cy="1190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kern="1200" dirty="0" smtClean="0">
                  <a:solidFill>
                    <a:schemeClr val="tx2">
                      <a:lumMod val="50000"/>
                    </a:schemeClr>
                  </a:solidFill>
                </a:rPr>
                <a:t>Progettazione e realizzazione di elettronica per conto terzi.</a:t>
              </a:r>
              <a:endParaRPr lang="it-IT" sz="1800" kern="12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22" name="Rettangolo 21"/>
          <p:cNvSpPr/>
          <p:nvPr/>
        </p:nvSpPr>
        <p:spPr>
          <a:xfrm>
            <a:off x="2000232" y="2428868"/>
            <a:ext cx="5214974" cy="2428892"/>
          </a:xfrm>
          <a:prstGeom prst="rect">
            <a:avLst/>
          </a:prstGeom>
          <a:blipFill dpi="0" rotWithShape="1">
            <a:blip r:embed="rId10" cstate="print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dirty="0" smtClean="0"/>
              <a:t>\</a:t>
            </a:r>
            <a:endParaRPr lang="it-I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lvl="1" algn="ctr"/>
            <a:endParaRPr lang="it-IT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it-IT" sz="2400" b="1" dirty="0" smtClean="0">
                <a:solidFill>
                  <a:schemeClr val="tx2">
                    <a:lumMod val="50000"/>
                  </a:schemeClr>
                </a:solidFill>
              </a:rPr>
              <a:t>Conclusioni</a:t>
            </a: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L’esperienza altamente formativa messa a disposizione dal progetto speciale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multiasse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“Sistema Sapere e Crescita” è stata, in conclusione, del tutto positiva e mi ha dato la possibilità di crescere dal punto di vista professionale e personale.</a:t>
            </a:r>
          </a:p>
          <a:p>
            <a:pPr lvl="1"/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Ho avuto modo di conoscere e apprezzare due realtà lavorative presenti sul nostro territorio che mi hanno offerto la grande opportunità di apprendere quanto più possibile da esse, preparandomi quindi a future esperienze lavorative.</a:t>
            </a: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Grazie per l’attenzione.</a:t>
            </a: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Picture 2" descr="LOGO_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241372"/>
            <a:ext cx="642942" cy="5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41373"/>
            <a:ext cx="507888" cy="57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ogo_regione abruzz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241373"/>
            <a:ext cx="357190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214290"/>
            <a:ext cx="1000132" cy="6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 INF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8" y="241373"/>
            <a:ext cx="928694" cy="5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L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14546" y="884315"/>
            <a:ext cx="46434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/>
          </a:p>
        </p:txBody>
      </p:sp>
      <p:sp>
        <p:nvSpPr>
          <p:cNvPr id="18" name="Rettangolo arrotondato 17"/>
          <p:cNvSpPr/>
          <p:nvPr/>
        </p:nvSpPr>
        <p:spPr>
          <a:xfrm>
            <a:off x="928662" y="2071678"/>
            <a:ext cx="7286676" cy="4572032"/>
          </a:xfrm>
          <a:prstGeom prst="roundRect">
            <a:avLst>
              <a:gd name="adj" fmla="val 4858"/>
            </a:avLst>
          </a:prstGeom>
          <a:solidFill>
            <a:schemeClr val="bg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/>
          </a:p>
        </p:txBody>
      </p:sp>
      <p:pic>
        <p:nvPicPr>
          <p:cNvPr id="9" name="Picture 2" descr="LOGO_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241372"/>
            <a:ext cx="642942" cy="5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41373"/>
            <a:ext cx="507888" cy="57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ogo_regione abruzz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241373"/>
            <a:ext cx="357190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214290"/>
            <a:ext cx="1000132" cy="6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 INF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8" y="241373"/>
            <a:ext cx="928694" cy="5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L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14546" y="884315"/>
            <a:ext cx="46434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Diagramma 16"/>
          <p:cNvGraphicFramePr/>
          <p:nvPr/>
        </p:nvGraphicFramePr>
        <p:xfrm>
          <a:off x="1500166" y="3214686"/>
          <a:ext cx="3000396" cy="3278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0" name="Rettangolo 19"/>
          <p:cNvSpPr/>
          <p:nvPr/>
        </p:nvSpPr>
        <p:spPr>
          <a:xfrm>
            <a:off x="1857356" y="1500174"/>
            <a:ext cx="5357850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500" b="1" dirty="0" smtClean="0">
                <a:ln w="12700">
                  <a:solidFill>
                    <a:schemeClr val="tx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ATTIVITÁ SVOLTE</a:t>
            </a:r>
            <a:endParaRPr lang="it-IT" sz="2500" b="1" dirty="0">
              <a:ln w="12700">
                <a:solidFill>
                  <a:schemeClr val="tx2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Diagramma 20"/>
          <p:cNvGraphicFramePr/>
          <p:nvPr/>
        </p:nvGraphicFramePr>
        <p:xfrm>
          <a:off x="4929190" y="3214686"/>
          <a:ext cx="3000396" cy="3278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23" name="Rettangolo 22"/>
          <p:cNvSpPr/>
          <p:nvPr/>
        </p:nvSpPr>
        <p:spPr>
          <a:xfrm>
            <a:off x="1071538" y="2214554"/>
            <a:ext cx="7000924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9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Progettazione, realizzazione, messa in opera e manutenzione di elettronica secondo specifiche esigenze.</a:t>
            </a:r>
            <a:endParaRPr lang="it-IT" sz="19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214546" y="1357298"/>
            <a:ext cx="4714908" cy="5286412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dirty="0" smtClean="0"/>
              <a:t>\</a:t>
            </a:r>
            <a:endParaRPr lang="it-IT" dirty="0"/>
          </a:p>
        </p:txBody>
      </p:sp>
      <p:pic>
        <p:nvPicPr>
          <p:cNvPr id="9" name="Picture 2" descr="LOGO_U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241372"/>
            <a:ext cx="642942" cy="5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41373"/>
            <a:ext cx="507888" cy="57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ogo_regione abruzz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241373"/>
            <a:ext cx="357190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214290"/>
            <a:ext cx="1000132" cy="6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 INF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241373"/>
            <a:ext cx="928694" cy="5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L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14546" y="884315"/>
            <a:ext cx="46434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it-IT" sz="30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it-IT" sz="2000" b="1" dirty="0" smtClean="0">
                <a:solidFill>
                  <a:schemeClr val="tx2">
                    <a:lumMod val="50000"/>
                  </a:schemeClr>
                </a:solidFill>
              </a:rPr>
              <a:t>DARKSIDE</a:t>
            </a:r>
            <a:endParaRPr lang="it-IT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Picture 2" descr="LOGO_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241372"/>
            <a:ext cx="642942" cy="5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41373"/>
            <a:ext cx="507888" cy="57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ogo_regione abruzz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241373"/>
            <a:ext cx="357190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214290"/>
            <a:ext cx="1000132" cy="6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 INF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8" y="241373"/>
            <a:ext cx="928694" cy="5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L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14546" y="884315"/>
            <a:ext cx="46434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Davide\Desktop\DavideSablone_POR\CCdar2_05_1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2428892"/>
            <a:ext cx="4030110" cy="3500438"/>
          </a:xfrm>
          <a:prstGeom prst="rect">
            <a:avLst/>
          </a:prstGeom>
          <a:noFill/>
        </p:spPr>
      </p:pic>
      <p:pic>
        <p:nvPicPr>
          <p:cNvPr id="1027" name="Picture 3" descr="C:\Users\Davide\Desktop\DavideSablone_POR\Cryo-Plus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29124" y="2428868"/>
            <a:ext cx="1928826" cy="3457481"/>
          </a:xfrm>
          <a:prstGeom prst="rect">
            <a:avLst/>
          </a:prstGeom>
          <a:noFill/>
        </p:spPr>
      </p:pic>
      <p:pic>
        <p:nvPicPr>
          <p:cNvPr id="1028" name="Picture 4" descr="C:\Users\Davide\Desktop\DavideSablone_POR\scheme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00826" y="2428868"/>
            <a:ext cx="2364757" cy="350046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214546" y="1357298"/>
            <a:ext cx="4714908" cy="5286412"/>
          </a:xfrm>
          <a:prstGeom prst="rect">
            <a:avLst/>
          </a:prstGeom>
          <a:blipFill dpi="0" rotWithShape="1">
            <a:blip r:embed="rId4" cstate="print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dirty="0" smtClean="0"/>
              <a:t>\</a:t>
            </a:r>
            <a:endParaRPr lang="it-IT" dirty="0"/>
          </a:p>
        </p:txBody>
      </p:sp>
      <p:pic>
        <p:nvPicPr>
          <p:cNvPr id="9" name="Picture 2" descr="LOGO_U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241372"/>
            <a:ext cx="642942" cy="5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41373"/>
            <a:ext cx="507888" cy="57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ogo_regione abruzz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241373"/>
            <a:ext cx="357190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214290"/>
            <a:ext cx="1000132" cy="6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 INF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241373"/>
            <a:ext cx="928694" cy="5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L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14546" y="884315"/>
            <a:ext cx="46434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asellaDiTesto 20"/>
          <p:cNvSpPr txBox="1"/>
          <p:nvPr/>
        </p:nvSpPr>
        <p:spPr>
          <a:xfrm>
            <a:off x="857224" y="1571612"/>
            <a:ext cx="3071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Esempio di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front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end;</a:t>
            </a:r>
          </a:p>
          <a:p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Un preamplificatore, dal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progetto…</a:t>
            </a:r>
            <a:endParaRPr lang="it-IT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918376" y="1571612"/>
            <a:ext cx="3225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… alla realtà;</a:t>
            </a:r>
          </a:p>
          <a:p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Realizzato e pronto per essere testato ed utilizzato</a:t>
            </a:r>
            <a:endParaRPr lang="it-IT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4" name="Picture 2" descr="\\VBOXSVR\Davide_W7\POR\Imm\Amptile&amp;sipm\fe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5720" y="2928934"/>
            <a:ext cx="3635840" cy="3109913"/>
          </a:xfrm>
          <a:prstGeom prst="rect">
            <a:avLst/>
          </a:prstGeom>
          <a:noFill/>
        </p:spPr>
      </p:pic>
      <p:pic>
        <p:nvPicPr>
          <p:cNvPr id="3076" name="Picture 4" descr="\\VBOXSVR\Davide_W7\POR\Imm\Amptile&amp;sipm\sipm1c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14810" y="2928934"/>
            <a:ext cx="4406204" cy="315912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214546" y="1357298"/>
            <a:ext cx="4714908" cy="5286412"/>
          </a:xfrm>
          <a:prstGeom prst="rect">
            <a:avLst/>
          </a:prstGeom>
          <a:blipFill dpi="0" rotWithShape="1">
            <a:blip r:embed="rId4" cstate="print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dirty="0" smtClean="0"/>
              <a:t>\</a:t>
            </a:r>
            <a:endParaRPr lang="it-IT" dirty="0"/>
          </a:p>
        </p:txBody>
      </p:sp>
      <p:pic>
        <p:nvPicPr>
          <p:cNvPr id="9" name="Picture 2" descr="LOGO_U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241372"/>
            <a:ext cx="642942" cy="5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41373"/>
            <a:ext cx="507888" cy="57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ogo_regione abruzz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241373"/>
            <a:ext cx="357190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214290"/>
            <a:ext cx="1000132" cy="6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 INF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241373"/>
            <a:ext cx="928694" cy="5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L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14546" y="884315"/>
            <a:ext cx="46434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\\VBOXSVR\Davide_W7\POR\Imm\Amptile&amp;sipm\sipm1d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14546" y="1357298"/>
            <a:ext cx="4929222" cy="522140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In questo caso, l’ elettronica di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front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end mostrata in precedenza, viene utilizzata per ricevere i segnali di un sensore di luce chiamato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SiPM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I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SiPM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sono i sensori di luce che sembrano attualmente i migliori candidati all’eventuale sostituzione dei PMT, i rivelatori attualmente utilizzati in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Darkside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2214546" y="1357298"/>
            <a:ext cx="4714908" cy="5286412"/>
          </a:xfrm>
          <a:prstGeom prst="rect">
            <a:avLst/>
          </a:prstGeom>
          <a:blipFill dpi="0" rotWithShape="1">
            <a:blip r:embed="rId4" cstate="print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dirty="0" smtClean="0"/>
              <a:t>\</a:t>
            </a:r>
            <a:endParaRPr lang="it-IT" dirty="0"/>
          </a:p>
        </p:txBody>
      </p:sp>
      <p:pic>
        <p:nvPicPr>
          <p:cNvPr id="9" name="Picture 2" descr="LOGO_U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241372"/>
            <a:ext cx="642942" cy="5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41373"/>
            <a:ext cx="507888" cy="57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ogo_regione abruzz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241373"/>
            <a:ext cx="357190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214290"/>
            <a:ext cx="1000132" cy="6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 INF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241373"/>
            <a:ext cx="928694" cy="5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L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14546" y="884315"/>
            <a:ext cx="46434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\\VBOXSVR\Davide_W7\POR\Imm\Amptile&amp;sipm\sipm1a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5720" y="2928934"/>
            <a:ext cx="4174647" cy="2303320"/>
          </a:xfrm>
          <a:prstGeom prst="rect">
            <a:avLst/>
          </a:prstGeom>
          <a:noFill/>
        </p:spPr>
      </p:pic>
      <p:pic>
        <p:nvPicPr>
          <p:cNvPr id="1029" name="Picture 5" descr="\\VBOXSVR\Davide_W7\POR\Imm\Amptile&amp;sipm\sipm1b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00562" y="2928934"/>
            <a:ext cx="4358450" cy="2304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  </a:t>
            </a:r>
          </a:p>
          <a:p>
            <a:pPr lvl="1"/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	Un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SiPM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(sensore) &amp; relativo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front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end (preamplificatore)</a:t>
            </a: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Questo apparato (il sensore accoppiato con il proprio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front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end), è stato pensato e progettato per essere testato ed utilizzato in </a:t>
            </a:r>
            <a:r>
              <a:rPr lang="it-IT" sz="2000" u="sng" dirty="0" smtClean="0">
                <a:solidFill>
                  <a:schemeClr val="tx2">
                    <a:lumMod val="50000"/>
                  </a:schemeClr>
                </a:solidFill>
              </a:rPr>
              <a:t>ambienti criogenici …</a:t>
            </a: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214546" y="1357298"/>
            <a:ext cx="4714908" cy="5286412"/>
          </a:xfrm>
          <a:prstGeom prst="rect">
            <a:avLst/>
          </a:prstGeom>
          <a:blipFill dpi="0" rotWithShape="1">
            <a:blip r:embed="rId4" cstate="print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dirty="0" smtClean="0"/>
              <a:t>\</a:t>
            </a:r>
            <a:endParaRPr lang="it-IT" dirty="0"/>
          </a:p>
        </p:txBody>
      </p:sp>
      <p:pic>
        <p:nvPicPr>
          <p:cNvPr id="9" name="Picture 2" descr="LOGO_U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241372"/>
            <a:ext cx="642942" cy="5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41373"/>
            <a:ext cx="507888" cy="57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ogo_regione abruzz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241373"/>
            <a:ext cx="357190" cy="60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214290"/>
            <a:ext cx="1000132" cy="6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 INF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241373"/>
            <a:ext cx="928694" cy="5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L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14546" y="884315"/>
            <a:ext cx="46434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\\VBOXSVR\Davide_W7\POR\Imm\Amptile&amp;sipm\sipm1e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5720" y="2285992"/>
            <a:ext cx="3960000" cy="3402832"/>
          </a:xfrm>
          <a:prstGeom prst="rect">
            <a:avLst/>
          </a:prstGeom>
          <a:noFill/>
        </p:spPr>
      </p:pic>
      <p:pic>
        <p:nvPicPr>
          <p:cNvPr id="2053" name="Picture 5" descr="\\VBOXSVR\Davide_W7\POR\Imm\Amptile&amp;sipm\sipm1f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29124" y="2285992"/>
            <a:ext cx="4396608" cy="3402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lassia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por</Template>
  <TotalTime>2209</TotalTime>
  <Words>574</Words>
  <Application>Microsoft Office PowerPoint</Application>
  <PresentationFormat>Presentazione su schermo (4:3)</PresentationFormat>
  <Paragraphs>254</Paragraphs>
  <Slides>22</Slides>
  <Notes>22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por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Davide</dc:creator>
  <cp:lastModifiedBy>Utente</cp:lastModifiedBy>
  <cp:revision>246</cp:revision>
  <dcterms:created xsi:type="dcterms:W3CDTF">2015-05-19T10:38:09Z</dcterms:created>
  <dcterms:modified xsi:type="dcterms:W3CDTF">2015-06-04T10:37:56Z</dcterms:modified>
</cp:coreProperties>
</file>