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6" r:id="rId5"/>
    <p:sldId id="268" r:id="rId6"/>
    <p:sldId id="262" r:id="rId7"/>
    <p:sldId id="277" r:id="rId8"/>
    <p:sldId id="260" r:id="rId9"/>
    <p:sldId id="279" r:id="rId10"/>
    <p:sldId id="280" r:id="rId11"/>
    <p:sldId id="272" r:id="rId12"/>
    <p:sldId id="27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 snapToGrid="0" snapToObjects="1" showGuides="1"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D7DA-D6BD-4BDF-B65E-86920FD6FC9D}" type="datetimeFigureOut">
              <a:rPr lang="it-IT" smtClean="0"/>
              <a:t>03/06/2015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8685213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663C-D06F-4108-B8FF-DB521A7A0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663C-D06F-4108-B8FF-DB521A7A05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49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8FAE-9E7B-874A-907F-768405D0EF5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9E8D-01E7-894D-870D-3262B0B65BB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.em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375"/>
            <a:ext cx="7772400" cy="1874191"/>
          </a:xfrm>
        </p:spPr>
        <p:txBody>
          <a:bodyPr>
            <a:normAutofit fontScale="90000"/>
          </a:bodyPr>
          <a:lstStyle/>
          <a:p>
            <a:r>
              <a:rPr lang="it-IT" sz="2700" b="1" dirty="0">
                <a:latin typeface="Arial Narrow" panose="020B0606020202030204" pitchFamily="34" charset="0"/>
                <a:cs typeface="Arial"/>
              </a:rPr>
              <a:t>Progetto Speciale </a:t>
            </a:r>
            <a:r>
              <a:rPr lang="it-IT" sz="2700" b="1" dirty="0" err="1">
                <a:latin typeface="Arial Narrow" panose="020B0606020202030204" pitchFamily="34" charset="0"/>
                <a:cs typeface="Arial"/>
              </a:rPr>
              <a:t>Multiasse</a:t>
            </a:r>
            <a:r>
              <a:rPr lang="it-IT" sz="2700" b="1" dirty="0">
                <a:latin typeface="Arial Narrow" panose="020B0606020202030204" pitchFamily="34" charset="0"/>
                <a:cs typeface="Arial"/>
              </a:rPr>
              <a:t> “Sistema Sapere e Crescita”</a:t>
            </a:r>
            <a:r>
              <a:rPr lang="en-US" sz="27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2700" dirty="0">
                <a:latin typeface="Arial Narrow" panose="020B0606020202030204" pitchFamily="34" charset="0"/>
                <a:cs typeface="Arial"/>
              </a:rPr>
            </a:br>
            <a:r>
              <a:rPr lang="it-IT" sz="2700" b="1" dirty="0">
                <a:latin typeface="Arial Narrow" panose="020B0606020202030204" pitchFamily="34" charset="0"/>
                <a:cs typeface="Arial"/>
              </a:rPr>
              <a:t>P.O. FSE Abruzzo 2007-2013</a:t>
            </a:r>
            <a:r>
              <a:rPr lang="en-US" sz="27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2700" dirty="0">
                <a:latin typeface="Arial Narrow" panose="020B0606020202030204" pitchFamily="34" charset="0"/>
                <a:cs typeface="Arial"/>
              </a:rPr>
            </a:br>
            <a:r>
              <a:rPr lang="it-IT" sz="2700" b="1" dirty="0">
                <a:latin typeface="Arial Narrow" panose="020B0606020202030204" pitchFamily="34" charset="0"/>
                <a:cs typeface="Arial"/>
              </a:rPr>
              <a:t>Piano degli interventi 2012-2013</a:t>
            </a:r>
            <a:r>
              <a:rPr lang="en-US" sz="27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2700" dirty="0">
                <a:latin typeface="Arial Narrow" panose="020B0606020202030204" pitchFamily="34" charset="0"/>
                <a:cs typeface="Arial"/>
              </a:rPr>
            </a:br>
            <a:r>
              <a:rPr lang="it-IT" sz="2200" b="1" dirty="0">
                <a:latin typeface="Arial Narrow" panose="020B0606020202030204" pitchFamily="34" charset="0"/>
                <a:cs typeface="Arial"/>
              </a:rPr>
              <a:t> </a:t>
            </a:r>
            <a:r>
              <a:rPr lang="en-US" sz="2200" dirty="0" smtClean="0">
                <a:latin typeface="Arial Narrow" panose="020B0606020202030204" pitchFamily="34" charset="0"/>
                <a:cs typeface="Arial"/>
              </a:rPr>
              <a:t/>
            </a:r>
            <a:br>
              <a:rPr lang="en-US" sz="2200" dirty="0" smtClean="0">
                <a:latin typeface="Arial Narrow" panose="020B0606020202030204" pitchFamily="34" charset="0"/>
                <a:cs typeface="Arial"/>
              </a:rPr>
            </a:br>
            <a:r>
              <a:rPr lang="it-IT" sz="2200" b="1" dirty="0" smtClean="0">
                <a:latin typeface="Arial Narrow" panose="020B0606020202030204" pitchFamily="34" charset="0"/>
                <a:cs typeface="Arial"/>
              </a:rPr>
              <a:t>Intervento </a:t>
            </a:r>
            <a:r>
              <a:rPr lang="it-IT" sz="2200" b="1" dirty="0">
                <a:latin typeface="Arial Narrow" panose="020B0606020202030204" pitchFamily="34" charset="0"/>
                <a:cs typeface="Arial"/>
              </a:rPr>
              <a:t>A) promozione della conoscenza</a:t>
            </a:r>
            <a:r>
              <a:rPr lang="en-US" sz="16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1600" dirty="0">
                <a:latin typeface="Arial Narrow" panose="020B0606020202030204" pitchFamily="34" charset="0"/>
                <a:cs typeface="Arial"/>
              </a:rPr>
            </a:br>
            <a:r>
              <a:rPr lang="en-US" sz="16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1600" dirty="0">
                <a:latin typeface="Arial Narrow" panose="020B0606020202030204" pitchFamily="34" charset="0"/>
                <a:cs typeface="Arial"/>
              </a:rPr>
            </a:br>
            <a:endParaRPr lang="en-US" sz="1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49" y="2240237"/>
            <a:ext cx="863950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8740" indent="-134874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Arial Narrow"/>
                <a:ea typeface="Times New Roman"/>
                <a:cs typeface="Times New Roman"/>
              </a:rPr>
              <a:t>Titolo borsa:</a:t>
            </a:r>
            <a:r>
              <a:rPr lang="it-IT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dirty="0" smtClean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ed ottimizzazione degli impianti elettrici, di ventilazione 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e di 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condizionamento dei LNGS ai fini del risparmio energetico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 Narrow"/>
                <a:ea typeface="Times New Roman"/>
                <a:cs typeface="Times New Roman"/>
              </a:rPr>
              <a:t>Borsista</a:t>
            </a:r>
            <a:r>
              <a:rPr lang="it-IT" dirty="0">
                <a:latin typeface="Arial Narrow"/>
                <a:ea typeface="Times New Roman"/>
                <a:cs typeface="Times New Roman"/>
              </a:rPr>
              <a:t>:</a:t>
            </a:r>
            <a:r>
              <a:rPr lang="it-IT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dirty="0" smtClean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. Caterina Cordoni</a:t>
            </a:r>
            <a:r>
              <a:rPr lang="it-IT" sz="2000" b="1" i="1" dirty="0">
                <a:latin typeface="Arial Narrow"/>
                <a:ea typeface="Times New Roman"/>
                <a:cs typeface="Times New Roman"/>
              </a:rPr>
              <a:t>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 Narrow"/>
                <a:ea typeface="Times New Roman"/>
                <a:cs typeface="Times New Roman"/>
              </a:rPr>
              <a:t>Docente LNGS:</a:t>
            </a:r>
            <a:r>
              <a:rPr lang="it-IT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. Dino </a:t>
            </a:r>
            <a:r>
              <a:rPr lang="it-IT" b="1" i="1" dirty="0" err="1">
                <a:latin typeface="Arial Narrow"/>
                <a:ea typeface="Times New Roman"/>
                <a:cs typeface="Times New Roman"/>
              </a:rPr>
              <a:t>Franciotti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 Narrow"/>
                <a:ea typeface="Times New Roman"/>
                <a:cs typeface="Times New Roman"/>
              </a:rPr>
              <a:t>Tutor LNGS:</a:t>
            </a:r>
            <a:r>
              <a:rPr lang="it-IT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. Gabriele </a:t>
            </a:r>
            <a:r>
              <a:rPr lang="it-IT" b="1" i="1" dirty="0" smtClean="0">
                <a:latin typeface="Arial Narrow"/>
                <a:ea typeface="Times New Roman"/>
                <a:cs typeface="Times New Roman"/>
              </a:rPr>
              <a:t>Bucciarelli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 Narrow"/>
                <a:ea typeface="Times New Roman"/>
                <a:cs typeface="Times New Roman"/>
              </a:rPr>
              <a:t>Azienda:		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Dimensione Solare S.r.l.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Arial Narrow"/>
                <a:ea typeface="Times New Roman"/>
                <a:cs typeface="Times New Roman"/>
              </a:rPr>
              <a:t>Tutor Azienda:	</a:t>
            </a:r>
            <a:r>
              <a:rPr lang="it-IT" b="1" i="1" dirty="0">
                <a:latin typeface="Arial Narrow"/>
                <a:ea typeface="Times New Roman"/>
                <a:cs typeface="Times New Roman"/>
              </a:rPr>
              <a:t>Ing. Gianluca Di Francesco</a:t>
            </a:r>
            <a:endParaRPr lang="en-US" b="1" i="1" dirty="0">
              <a:latin typeface="Arial Narrow"/>
              <a:ea typeface="Times New Roman"/>
              <a:cs typeface="Times New Roman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731539"/>
            <a:ext cx="63150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397600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5140393" y="545921"/>
            <a:ext cx="37497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PROPOSTA INTERVENTO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Nota la superficie </a:t>
            </a:r>
            <a:r>
              <a:rPr lang="it-IT" sz="1400" dirty="0">
                <a:latin typeface="Arial Narrow" panose="020B0506020202030204" pitchFamily="34" charset="0"/>
              </a:rPr>
              <a:t>utile di </a:t>
            </a:r>
            <a:r>
              <a:rPr lang="it-IT" sz="1400" dirty="0" smtClean="0">
                <a:latin typeface="Arial Narrow" panose="020B0506020202030204" pitchFamily="34" charset="0"/>
              </a:rPr>
              <a:t>intervento è possibile un </a:t>
            </a:r>
            <a:r>
              <a:rPr lang="it-IT" sz="1400" dirty="0">
                <a:latin typeface="Arial Narrow" panose="020B0506020202030204" pitchFamily="34" charset="0"/>
              </a:rPr>
              <a:t>calcolo </a:t>
            </a:r>
            <a:r>
              <a:rPr lang="it-IT" sz="1400" dirty="0" smtClean="0">
                <a:latin typeface="Arial Narrow" panose="020B0506020202030204" pitchFamily="34" charset="0"/>
              </a:rPr>
              <a:t>preliminare della </a:t>
            </a:r>
            <a:r>
              <a:rPr lang="it-IT" sz="1400" dirty="0">
                <a:latin typeface="Arial Narrow" panose="020B0506020202030204" pitchFamily="34" charset="0"/>
              </a:rPr>
              <a:t>produttività degli impianti e del risparmio conseguente il mancato esborso dovuto alla auto-produzione di energia elettrica</a:t>
            </a: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93145"/>
              </p:ext>
            </p:extLst>
          </p:nvPr>
        </p:nvGraphicFramePr>
        <p:xfrm>
          <a:off x="258861" y="1931674"/>
          <a:ext cx="8617621" cy="1114425"/>
        </p:xfrm>
        <a:graphic>
          <a:graphicData uri="http://schemas.openxmlformats.org/drawingml/2006/table">
            <a:tbl>
              <a:tblPr/>
              <a:tblGrid>
                <a:gridCol w="3235007"/>
                <a:gridCol w="2011684"/>
                <a:gridCol w="3370930"/>
              </a:tblGrid>
              <a:tr h="2095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kern="1200" dirty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SUPERFICI DI INTERVENTO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TIPOLOGIA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SUPERFICIE TOTALE INTERVENTO [mq]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COPERTURA FOTOVOLTAICA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FACCIATA CONTINUA FOTOVOLTAICA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86577"/>
              </p:ext>
            </p:extLst>
          </p:nvPr>
        </p:nvGraphicFramePr>
        <p:xfrm>
          <a:off x="258110" y="3368044"/>
          <a:ext cx="4320752" cy="1260000"/>
        </p:xfrm>
        <a:graphic>
          <a:graphicData uri="http://schemas.openxmlformats.org/drawingml/2006/table">
            <a:tbl>
              <a:tblPr/>
              <a:tblGrid>
                <a:gridCol w="1031642"/>
                <a:gridCol w="1748865"/>
                <a:gridCol w="1540245"/>
              </a:tblGrid>
              <a:tr h="252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CARATTERISTICHE IMPIANTI</a:t>
                      </a:r>
                      <a:endParaRPr lang="it-IT" sz="1400" b="1" kern="1200" dirty="0">
                        <a:solidFill>
                          <a:schemeClr val="tx2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PRODUTTIVITA'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[kW/mq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POTENZA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[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kWp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EDIFICIO 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1/10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60820"/>
              </p:ext>
            </p:extLst>
          </p:nvPr>
        </p:nvGraphicFramePr>
        <p:xfrm>
          <a:off x="4886324" y="3370090"/>
          <a:ext cx="3997615" cy="1512000"/>
        </p:xfrm>
        <a:graphic>
          <a:graphicData uri="http://schemas.openxmlformats.org/drawingml/2006/table">
            <a:tbl>
              <a:tblPr firstRow="1" firstCol="1" bandRow="1"/>
              <a:tblGrid>
                <a:gridCol w="1987986"/>
                <a:gridCol w="2009629"/>
              </a:tblGrid>
              <a:tr h="252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PRODUZIONE ELETTRICA ANNUA [KWH]</a:t>
                      </a:r>
                      <a:endParaRPr lang="it-IT" sz="1400" b="1" kern="1200" dirty="0">
                        <a:solidFill>
                          <a:schemeClr val="tx2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EDIFICIO 04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93.810,00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EDIFICIO 10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33.740,00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EDIFICIO 11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22.780,00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18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150.330,00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TOTALE  €</a:t>
                      </a:r>
                      <a:endParaRPr lang="it-IT" sz="1400" b="1" kern="1200" dirty="0">
                        <a:solidFill>
                          <a:schemeClr val="tx2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30.000,00</a:t>
                      </a:r>
                      <a:endParaRPr lang="it-IT" sz="1400" b="1" kern="1200" dirty="0">
                        <a:solidFill>
                          <a:schemeClr val="tx2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Rettangolo 20"/>
          <p:cNvSpPr/>
          <p:nvPr/>
        </p:nvSpPr>
        <p:spPr>
          <a:xfrm>
            <a:off x="455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 smtClean="0"/>
              <a:t>PROPOSTA INTERVENTO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59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2397600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71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9558" y="2990254"/>
            <a:ext cx="8316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CONSIDERAZIONI FUTURE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Progettazione </a:t>
            </a:r>
            <a:r>
              <a:rPr lang="it-IT" sz="1400" dirty="0">
                <a:solidFill>
                  <a:srgbClr val="292934"/>
                </a:solidFill>
                <a:latin typeface="Arial Narrow" panose="020B0506020202030204" pitchFamily="34" charset="0"/>
              </a:rPr>
              <a:t>impiantistica dell’intervento, volta a valutare l’effettiva produttività dei tre impianti ed i loro relativi 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costi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Realizzazione </a:t>
            </a:r>
            <a:r>
              <a:rPr lang="it-IT" sz="1400" dirty="0">
                <a:solidFill>
                  <a:srgbClr val="292934"/>
                </a:solidFill>
                <a:latin typeface="Arial Narrow" panose="020B0506020202030204" pitchFamily="34" charset="0"/>
              </a:rPr>
              <a:t>di un dettagliato business plan volto a valutare gli effettivi vantaggi dell’intervento nella sua 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interezza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6189768" y="536045"/>
            <a:ext cx="2687832" cy="2332920"/>
            <a:chOff x="5999257" y="2430428"/>
            <a:chExt cx="2687832" cy="2332920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257" y="2430428"/>
              <a:ext cx="2687831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ttangolo 25"/>
            <p:cNvSpPr/>
            <p:nvPr/>
          </p:nvSpPr>
          <p:spPr>
            <a:xfrm>
              <a:off x="5999257" y="4469217"/>
              <a:ext cx="2687832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11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233392" y="541011"/>
            <a:ext cx="2688476" cy="2327954"/>
            <a:chOff x="3108304" y="2432911"/>
            <a:chExt cx="2688476" cy="2327954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304" y="2432911"/>
              <a:ext cx="2688476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ttangolo 28"/>
            <p:cNvSpPr/>
            <p:nvPr/>
          </p:nvSpPr>
          <p:spPr>
            <a:xfrm>
              <a:off x="3108304" y="4466734"/>
              <a:ext cx="2664631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10</a:t>
              </a:r>
              <a:endParaRPr lang="it-IT" sz="1400" b="1" dirty="0">
                <a:solidFill>
                  <a:schemeClr val="tx2"/>
                </a:solidFill>
                <a:latin typeface="Arial Narrow" panose="020B0506020202030204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37600" y="536045"/>
            <a:ext cx="2688000" cy="2330431"/>
            <a:chOff x="227984" y="2430428"/>
            <a:chExt cx="2688000" cy="2330431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4" y="2430428"/>
              <a:ext cx="2688000" cy="2016000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227984" y="4466728"/>
              <a:ext cx="2688000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04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CONCLUSIONI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grpSp>
        <p:nvGrpSpPr>
          <p:cNvPr id="40" name="Gruppo 39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34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2397600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71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59558" y="2990254"/>
            <a:ext cx="83169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CONSIDERAZIONI FUTURE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Progettazione </a:t>
            </a:r>
            <a:r>
              <a:rPr lang="it-IT" sz="1400" dirty="0">
                <a:solidFill>
                  <a:srgbClr val="292934"/>
                </a:solidFill>
                <a:latin typeface="Arial Narrow" panose="020B0506020202030204" pitchFamily="34" charset="0"/>
              </a:rPr>
              <a:t>impiantistica dell’intervento, volta a valutare l’effettiva produttività dei tre impianti ed i loro relativi 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costi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Realizzazione </a:t>
            </a:r>
            <a:r>
              <a:rPr lang="it-IT" sz="1400" dirty="0">
                <a:solidFill>
                  <a:srgbClr val="292934"/>
                </a:solidFill>
                <a:latin typeface="Arial Narrow" panose="020B0506020202030204" pitchFamily="34" charset="0"/>
              </a:rPr>
              <a:t>di un dettagliato business plan volto a valutare gli effettivi vantaggi dell’intervento nella sua 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interezza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rgbClr val="292934"/>
              </a:solidFill>
              <a:latin typeface="Arial Narrow" panose="020B0506020202030204" pitchFamily="34" charset="0"/>
            </a:endParaRPr>
          </a:p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ULTERIORI PROBLEMATICHE</a:t>
            </a:r>
          </a:p>
          <a:p>
            <a:pPr lvl="0" algn="just"/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EDIFICIO 04 ed EDIFICIO 10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Calcolo della struttura in acciaio necessaria al fine di resistere al carico neve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Ricerca di una soluzione economica per il de-</a:t>
            </a:r>
            <a:r>
              <a:rPr lang="it-IT" sz="1400" dirty="0" err="1" smtClean="0">
                <a:solidFill>
                  <a:srgbClr val="292934"/>
                </a:solidFill>
                <a:latin typeface="Arial Narrow" panose="020B0506020202030204" pitchFamily="34" charset="0"/>
              </a:rPr>
              <a:t>icing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 dell’impianto</a:t>
            </a:r>
          </a:p>
          <a:p>
            <a:pPr lvl="0" algn="just"/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EDIFICIO 11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Calcolo della </a:t>
            </a:r>
            <a:r>
              <a:rPr lang="it-IT" sz="1400" dirty="0" err="1" smtClean="0">
                <a:solidFill>
                  <a:srgbClr val="292934"/>
                </a:solidFill>
                <a:latin typeface="Arial Narrow" panose="020B0506020202030204" pitchFamily="34" charset="0"/>
              </a:rPr>
              <a:t>trasmittanza</a:t>
            </a: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 della nuova parete e dei risparmi energetici conseguenti dal punto di vista termico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292934"/>
                </a:solidFill>
                <a:latin typeface="Arial Narrow" panose="020B0506020202030204" pitchFamily="34" charset="0"/>
              </a:rPr>
              <a:t>Verifica della possibilità di sfruttare la facciata continua per realizzare la ventilazione dei locali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6189768" y="536045"/>
            <a:ext cx="2687832" cy="2332920"/>
            <a:chOff x="5999257" y="2430428"/>
            <a:chExt cx="2687832" cy="2332920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257" y="2430428"/>
              <a:ext cx="2687831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ttangolo 25"/>
            <p:cNvSpPr/>
            <p:nvPr/>
          </p:nvSpPr>
          <p:spPr>
            <a:xfrm>
              <a:off x="5999257" y="4469217"/>
              <a:ext cx="2687832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11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233392" y="541011"/>
            <a:ext cx="2688476" cy="2327954"/>
            <a:chOff x="3108304" y="2432911"/>
            <a:chExt cx="2688476" cy="2327954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304" y="2432911"/>
              <a:ext cx="2688476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ttangolo 28"/>
            <p:cNvSpPr/>
            <p:nvPr/>
          </p:nvSpPr>
          <p:spPr>
            <a:xfrm>
              <a:off x="3108304" y="4466734"/>
              <a:ext cx="2664631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10</a:t>
              </a:r>
              <a:endParaRPr lang="it-IT" sz="1400" b="1" dirty="0">
                <a:solidFill>
                  <a:schemeClr val="tx2"/>
                </a:solidFill>
                <a:latin typeface="Arial Narrow" panose="020B0506020202030204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37600" y="536045"/>
            <a:ext cx="2688000" cy="2330431"/>
            <a:chOff x="227984" y="2430428"/>
            <a:chExt cx="2688000" cy="2330431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4" y="2430428"/>
              <a:ext cx="2688000" cy="2016000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227984" y="4466728"/>
              <a:ext cx="2688000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04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CONCLUSIONI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grpSp>
        <p:nvGrpSpPr>
          <p:cNvPr id="43" name="Gruppo 42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4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1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"/>
            <a:ext cx="7772400" cy="1874191"/>
          </a:xfrm>
        </p:spPr>
        <p:txBody>
          <a:bodyPr>
            <a:normAutofit/>
          </a:bodyPr>
          <a:lstStyle/>
          <a:p>
            <a:r>
              <a:rPr lang="it-IT" sz="1800" b="1" dirty="0">
                <a:latin typeface="Arial Narrow" panose="020B0606020202030204" pitchFamily="34" charset="0"/>
                <a:cs typeface="Arial"/>
              </a:rPr>
              <a:t>Progetto Speciale </a:t>
            </a:r>
            <a:r>
              <a:rPr lang="it-IT" sz="1800" b="1" dirty="0" err="1">
                <a:latin typeface="Arial Narrow" panose="020B0606020202030204" pitchFamily="34" charset="0"/>
                <a:cs typeface="Arial"/>
              </a:rPr>
              <a:t>Multiasse</a:t>
            </a:r>
            <a:r>
              <a:rPr lang="it-IT" sz="1800" b="1" dirty="0">
                <a:latin typeface="Arial Narrow" panose="020B0606020202030204" pitchFamily="34" charset="0"/>
                <a:cs typeface="Arial"/>
              </a:rPr>
              <a:t> “Sistema Sapere e Crescita”</a:t>
            </a:r>
            <a:r>
              <a:rPr lang="en-US" sz="18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>
                <a:latin typeface="Arial Narrow" panose="020B0606020202030204" pitchFamily="34" charset="0"/>
                <a:cs typeface="Arial"/>
              </a:rPr>
            </a:br>
            <a:r>
              <a:rPr lang="it-IT" sz="1800" b="1" dirty="0">
                <a:latin typeface="Arial Narrow" panose="020B0606020202030204" pitchFamily="34" charset="0"/>
                <a:cs typeface="Arial"/>
              </a:rPr>
              <a:t>P.O. FSE Abruzzo 2007-2013</a:t>
            </a:r>
            <a:r>
              <a:rPr lang="en-US" sz="18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>
                <a:latin typeface="Arial Narrow" panose="020B0606020202030204" pitchFamily="34" charset="0"/>
                <a:cs typeface="Arial"/>
              </a:rPr>
            </a:br>
            <a:r>
              <a:rPr lang="it-IT" sz="1800" b="1" dirty="0">
                <a:latin typeface="Arial Narrow" panose="020B0606020202030204" pitchFamily="34" charset="0"/>
                <a:cs typeface="Arial"/>
              </a:rPr>
              <a:t>Piano degli interventi 2012-2013</a:t>
            </a:r>
            <a:r>
              <a:rPr lang="en-US" sz="1800" dirty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>
                <a:latin typeface="Arial Narrow" panose="020B0606020202030204" pitchFamily="34" charset="0"/>
                <a:cs typeface="Arial"/>
              </a:rPr>
            </a:br>
            <a:r>
              <a:rPr lang="it-IT" sz="1800" b="1" dirty="0">
                <a:latin typeface="Arial Narrow" panose="020B0606020202030204" pitchFamily="34" charset="0"/>
                <a:cs typeface="Arial"/>
              </a:rPr>
              <a:t> </a:t>
            </a:r>
            <a:r>
              <a:rPr lang="en-US" sz="1800" dirty="0" smtClean="0">
                <a:latin typeface="Arial Narrow" panose="020B0606020202030204" pitchFamily="34" charset="0"/>
                <a:cs typeface="Arial"/>
              </a:rPr>
              <a:t/>
            </a:r>
            <a:br>
              <a:rPr lang="en-US" sz="1800" dirty="0" smtClean="0">
                <a:latin typeface="Arial Narrow" panose="020B0606020202030204" pitchFamily="34" charset="0"/>
                <a:cs typeface="Arial"/>
              </a:rPr>
            </a:br>
            <a:r>
              <a:rPr lang="it-IT" sz="1800" b="1" dirty="0" smtClean="0">
                <a:latin typeface="Arial Narrow" panose="020B0606020202030204" pitchFamily="34" charset="0"/>
                <a:cs typeface="Arial"/>
              </a:rPr>
              <a:t>Intervento </a:t>
            </a:r>
            <a:r>
              <a:rPr lang="it-IT" sz="1800" b="1" dirty="0">
                <a:latin typeface="Arial Narrow" panose="020B0606020202030204" pitchFamily="34" charset="0"/>
                <a:cs typeface="Arial"/>
              </a:rPr>
              <a:t>A) promozione della </a:t>
            </a:r>
            <a:r>
              <a:rPr lang="it-IT" sz="1800" b="1" dirty="0" smtClean="0">
                <a:latin typeface="Arial Narrow" panose="020B0606020202030204" pitchFamily="34" charset="0"/>
                <a:cs typeface="Arial"/>
              </a:rPr>
              <a:t>conoscenza</a:t>
            </a:r>
            <a:endParaRPr lang="en-US" sz="14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49" y="1861853"/>
            <a:ext cx="8639504" cy="182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8740" indent="-1348740"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>
                <a:latin typeface="Arial Narrow"/>
                <a:ea typeface="Times New Roman"/>
                <a:cs typeface="Times New Roman"/>
              </a:rPr>
              <a:t>Titolo borsa:</a:t>
            </a:r>
            <a:r>
              <a:rPr lang="it-IT" sz="1400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dirty="0" smtClean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ed ottimizzazione degli impianti elettrici, di ventilazione 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e di 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condizionamento dei LNGS ai fini del risparmio energetico</a:t>
            </a:r>
            <a:endParaRPr lang="it-IT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Borsista</a:t>
            </a:r>
            <a:r>
              <a:rPr lang="it-IT" sz="1400" dirty="0">
                <a:latin typeface="Arial Narrow"/>
                <a:ea typeface="Times New Roman"/>
                <a:cs typeface="Times New Roman"/>
              </a:rPr>
              <a:t>:</a:t>
            </a:r>
            <a:r>
              <a:rPr lang="it-IT" sz="1400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dirty="0" smtClean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. Caterina Cordoni </a:t>
            </a:r>
            <a:endParaRPr lang="it-IT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Docente LNGS:</a:t>
            </a:r>
            <a:r>
              <a:rPr lang="it-IT" sz="1400" b="1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. Dino </a:t>
            </a:r>
            <a:r>
              <a:rPr lang="it-IT" sz="1400" b="1" i="1" dirty="0" err="1">
                <a:latin typeface="Arial Narrow"/>
                <a:ea typeface="Times New Roman"/>
                <a:cs typeface="Times New Roman"/>
              </a:rPr>
              <a:t>Franciotti</a:t>
            </a:r>
            <a:endParaRPr lang="it-IT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Tutor LNGS:</a:t>
            </a:r>
            <a:r>
              <a:rPr lang="it-IT" sz="1400" dirty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	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Ing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. Gabriele </a:t>
            </a:r>
            <a:r>
              <a:rPr lang="it-IT" sz="1400" b="1" i="1" dirty="0" smtClean="0">
                <a:latin typeface="Arial Narrow"/>
                <a:ea typeface="Times New Roman"/>
                <a:cs typeface="Times New Roman"/>
              </a:rPr>
              <a:t>Bucciarelli</a:t>
            </a:r>
            <a:endParaRPr lang="it-IT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Azienda:		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Dimensione Solare S.r.l.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400" dirty="0" smtClean="0">
                <a:latin typeface="Arial Narrow"/>
                <a:ea typeface="Times New Roman"/>
                <a:cs typeface="Times New Roman"/>
              </a:rPr>
              <a:t>Tutor Azienda:	</a:t>
            </a:r>
            <a:r>
              <a:rPr lang="it-IT" sz="1400" b="1" i="1" dirty="0">
                <a:latin typeface="Arial Narrow"/>
                <a:ea typeface="Times New Roman"/>
                <a:cs typeface="Times New Roman"/>
              </a:rPr>
              <a:t>Ing. Gianluca Di Francesco</a:t>
            </a:r>
            <a:endParaRPr lang="en-US" sz="1400" b="1" i="1" dirty="0">
              <a:latin typeface="Arial Narrow"/>
              <a:ea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36883"/>
            <a:ext cx="7772400" cy="141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/>
              </a:rPr>
              <a:t>-GRAZIE-</a:t>
            </a:r>
            <a:endParaRPr lang="en-US" sz="1400" i="1" dirty="0">
              <a:solidFill>
                <a:schemeClr val="tx2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731539"/>
            <a:ext cx="63150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396483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236483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555743" y="549560"/>
            <a:ext cx="5591970" cy="9096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algn="just"/>
            <a:r>
              <a:rPr lang="it-IT" u="sng" dirty="0" smtClean="0">
                <a:latin typeface="Arial Narrow" panose="020B0506020202030204" pitchFamily="34" charset="0"/>
              </a:rPr>
              <a:t>Razionalizzazione </a:t>
            </a:r>
            <a:r>
              <a:rPr lang="it-IT" u="sng" dirty="0">
                <a:latin typeface="Arial Narrow" panose="020B0506020202030204" pitchFamily="34" charset="0"/>
              </a:rPr>
              <a:t>energetica dei fabbisogni</a:t>
            </a:r>
            <a:r>
              <a:rPr lang="it-IT" dirty="0">
                <a:latin typeface="Arial Narrow" panose="020B0506020202030204" pitchFamily="34" charset="0"/>
              </a:rPr>
              <a:t> dei Laboratori Nazionali del Gran </a:t>
            </a:r>
            <a:r>
              <a:rPr lang="it-IT" dirty="0" smtClean="0">
                <a:latin typeface="Arial Narrow" panose="020B0506020202030204" pitchFamily="34" charset="0"/>
              </a:rPr>
              <a:t>Sasso (LNGS) - Istituto </a:t>
            </a:r>
            <a:r>
              <a:rPr lang="it-IT" dirty="0">
                <a:latin typeface="Arial Narrow" panose="020B0506020202030204" pitchFamily="34" charset="0"/>
              </a:rPr>
              <a:t>Nazionale di Fisica </a:t>
            </a:r>
            <a:r>
              <a:rPr lang="it-IT" dirty="0" smtClean="0">
                <a:latin typeface="Arial Narrow" panose="020B0506020202030204" pitchFamily="34" charset="0"/>
              </a:rPr>
              <a:t>Nucleare (INFN) ai fini dell’</a:t>
            </a:r>
            <a:r>
              <a:rPr lang="it-IT" u="sng" dirty="0" smtClean="0">
                <a:latin typeface="Arial Narrow" panose="020B0506020202030204" pitchFamily="34" charset="0"/>
              </a:rPr>
              <a:t>abbassamento </a:t>
            </a:r>
            <a:r>
              <a:rPr lang="it-IT" u="sng" dirty="0">
                <a:latin typeface="Arial Narrow" panose="020B0506020202030204" pitchFamily="34" charset="0"/>
              </a:rPr>
              <a:t>delle emissioni di CO</a:t>
            </a:r>
            <a:r>
              <a:rPr lang="it-IT" baseline="-25000" dirty="0">
                <a:latin typeface="Arial Narrow" panose="020B0506020202030204" pitchFamily="34" charset="0"/>
              </a:rPr>
              <a:t>2</a:t>
            </a:r>
            <a:endParaRPr lang="it-IT" dirty="0">
              <a:latin typeface="Arial Narrow" panose="020B050602020203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80488" y="548096"/>
            <a:ext cx="1755887" cy="38646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it-IT" sz="2000" b="1" dirty="0">
                <a:ln w="3175">
                  <a:noFill/>
                </a:ln>
                <a:solidFill>
                  <a:schemeClr val="accent1"/>
                </a:solidFill>
                <a:latin typeface="Arial Narrow" panose="020B0506020202030204" pitchFamily="34" charset="0"/>
              </a:rPr>
              <a:t>OBIETTIVO</a:t>
            </a:r>
            <a:endParaRPr lang="it-IT" sz="1400" b="1" dirty="0">
              <a:ln w="3175">
                <a:noFill/>
              </a:ln>
              <a:solidFill>
                <a:schemeClr val="accent1"/>
              </a:solidFill>
              <a:latin typeface="Arial Narrow" panose="020B0506020202030204" pitchFamily="34" charset="0"/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973365" y="858418"/>
            <a:ext cx="1423118" cy="230804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it-IT">
              <a:solidFill>
                <a:schemeClr val="accent2">
                  <a:lumMod val="75000"/>
                </a:schemeClr>
              </a:solidFill>
              <a:latin typeface="Arial Narrow" panose="020B050602020203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b="15335"/>
          <a:stretch/>
        </p:blipFill>
        <p:spPr>
          <a:xfrm>
            <a:off x="1042907" y="1842456"/>
            <a:ext cx="7032063" cy="2524836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1042907" y="4376471"/>
            <a:ext cx="7032064" cy="47879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lvl="0" algn="ctr"/>
            <a:r>
              <a:rPr lang="it-IT" sz="1400" b="1" dirty="0">
                <a:solidFill>
                  <a:schemeClr val="tx2"/>
                </a:solidFill>
                <a:latin typeface="Arial Narrow" panose="020B0506020202030204" pitchFamily="34" charset="0"/>
              </a:rPr>
              <a:t>LABORATORI ESTERNI</a:t>
            </a:r>
          </a:p>
          <a:p>
            <a:pPr lvl="0" algn="ctr"/>
            <a:r>
              <a:rPr lang="it-IT" sz="1200" dirty="0">
                <a:latin typeface="Arial Narrow" panose="020B0506020202030204" pitchFamily="34" charset="0"/>
              </a:rPr>
              <a:t>Località Assergi (AQ), SS 17 bis Km 18+910 (prima uscita dopo il traforo autostradale, direzione Roma)</a:t>
            </a:r>
          </a:p>
        </p:txBody>
      </p:sp>
      <p:sp>
        <p:nvSpPr>
          <p:cNvPr id="30" name="Ovale 29"/>
          <p:cNvSpPr/>
          <p:nvPr/>
        </p:nvSpPr>
        <p:spPr>
          <a:xfrm rot="1700300">
            <a:off x="4898707" y="2887582"/>
            <a:ext cx="701821" cy="42695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it-IT">
              <a:latin typeface="Arial Narrow" panose="020B0506020202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FASI INIZIALI</a:t>
            </a:r>
            <a:endParaRPr lang="it-IT" b="1" spc="-1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8841" r="3062" b="3618"/>
          <a:stretch/>
        </p:blipFill>
        <p:spPr>
          <a:xfrm rot="16200000">
            <a:off x="1134609" y="-291221"/>
            <a:ext cx="3978488" cy="574795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6146738" y="545603"/>
            <a:ext cx="2717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UTILIZZATORI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133527" y="853380"/>
            <a:ext cx="2743602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FASI E TECNOLOGIE COSTRUTTIVE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011052" y="1161157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IMPIANTO RISCALDAMENTO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11052" y="1468934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IMPIANTO RAFFRESCAMENTO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011052" y="1776711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UNITÀ TRATTAMENTO ARIA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396483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36483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FASI INIZIALI</a:t>
            </a:r>
            <a:endParaRPr lang="it-IT" b="1" spc="-1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Gruppo 23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5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8841" r="3062" b="3618"/>
          <a:stretch/>
        </p:blipFill>
        <p:spPr>
          <a:xfrm rot="16200000">
            <a:off x="1134609" y="-291221"/>
            <a:ext cx="3978488" cy="574795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6146738" y="545603"/>
            <a:ext cx="2717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UTILIZZATORI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133527" y="853380"/>
            <a:ext cx="2743602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FASI E TECNOLOGIE COSTRUTTIVE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011052" y="1161157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IMPIANTO RISCALDAMENTO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11052" y="1468934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IMPIANTO RAFFRESCAMENTO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011052" y="1776711"/>
            <a:ext cx="2988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UNITÀ TRATTAMENTO ARIA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011052" y="2084488"/>
            <a:ext cx="2988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IMPIANTO ELETTRICO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L’impianto </a:t>
            </a:r>
            <a:r>
              <a:rPr lang="it-IT" sz="1400" dirty="0">
                <a:latin typeface="Arial Narrow" panose="020B0506020202030204" pitchFamily="34" charset="0"/>
              </a:rPr>
              <a:t>di fornitura dell’energia elettrica parte dalle due stazioni di Casale San Nicola (STAZIONE 1) e Fonte Cerreto (STAZIONE 2</a:t>
            </a:r>
            <a:r>
              <a:rPr lang="it-IT" sz="1400" dirty="0" smtClean="0">
                <a:latin typeface="Arial Narrow" panose="020B0506020202030204" pitchFamily="34" charset="0"/>
              </a:rPr>
              <a:t>). La </a:t>
            </a:r>
            <a:r>
              <a:rPr lang="it-IT" sz="1400" dirty="0">
                <a:latin typeface="Arial Narrow" panose="020B0506020202030204" pitchFamily="34" charset="0"/>
              </a:rPr>
              <a:t>STAZIONE 1 porta </a:t>
            </a:r>
            <a:r>
              <a:rPr lang="it-IT" sz="1400" dirty="0" smtClean="0">
                <a:latin typeface="Arial Narrow" panose="020B0506020202030204" pitchFamily="34" charset="0"/>
              </a:rPr>
              <a:t>corrente ai soli </a:t>
            </a:r>
            <a:r>
              <a:rPr lang="it-IT" sz="1400" dirty="0">
                <a:latin typeface="Arial Narrow" panose="020B0506020202030204" pitchFamily="34" charset="0"/>
              </a:rPr>
              <a:t>laboratori </a:t>
            </a:r>
            <a:r>
              <a:rPr lang="it-IT" sz="1400" dirty="0" smtClean="0">
                <a:latin typeface="Arial Narrow" panose="020B0506020202030204" pitchFamily="34" charset="0"/>
              </a:rPr>
              <a:t>sotterranei; al contrario la STAZIONE 2 serve </a:t>
            </a:r>
            <a:r>
              <a:rPr lang="it-IT" sz="1400" dirty="0">
                <a:latin typeface="Arial Narrow" panose="020B0506020202030204" pitchFamily="34" charset="0"/>
              </a:rPr>
              <a:t>indifferentemente sia i laboratori </a:t>
            </a:r>
            <a:r>
              <a:rPr lang="it-IT" sz="1400" dirty="0" smtClean="0">
                <a:latin typeface="Arial Narrow" panose="020B0506020202030204" pitchFamily="34" charset="0"/>
              </a:rPr>
              <a:t>esterni che </a:t>
            </a:r>
            <a:r>
              <a:rPr lang="it-IT" sz="1400" dirty="0">
                <a:latin typeface="Arial Narrow" panose="020B0506020202030204" pitchFamily="34" charset="0"/>
              </a:rPr>
              <a:t>quelli </a:t>
            </a:r>
            <a:r>
              <a:rPr lang="it-IT" sz="1400" dirty="0" smtClean="0">
                <a:latin typeface="Arial Narrow" panose="020B0506020202030204" pitchFamily="34" charset="0"/>
              </a:rPr>
              <a:t>sotterranei.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396483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36483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27013"/>
              </p:ext>
            </p:extLst>
          </p:nvPr>
        </p:nvGraphicFramePr>
        <p:xfrm>
          <a:off x="3043451" y="4337024"/>
          <a:ext cx="5893158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692322"/>
                <a:gridCol w="1514902"/>
                <a:gridCol w="996286"/>
                <a:gridCol w="1689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FORNITURA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CONSUMI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COSTO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SPESA PREVISTA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ENERGIA ELETTRICA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3.030.000 kWh/annui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0,20 €/kWh</a:t>
                      </a:r>
                      <a:endParaRPr lang="it-IT" sz="1400" dirty="0">
                        <a:effectLst/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606.000 €/annui</a:t>
                      </a:r>
                      <a:endParaRPr lang="it-IT" sz="1400" b="1" kern="1200" dirty="0">
                        <a:solidFill>
                          <a:schemeClr val="tx2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FASI INIZIALI</a:t>
            </a:r>
            <a:endParaRPr lang="it-IT" b="1" spc="-1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7" name="Gruppo 36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38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8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 b="-237"/>
          <a:stretch/>
        </p:blipFill>
        <p:spPr bwMode="auto">
          <a:xfrm>
            <a:off x="361647" y="227176"/>
            <a:ext cx="3916180" cy="27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993352" y="781475"/>
            <a:ext cx="1861855" cy="1862606"/>
            <a:chOff x="993352" y="781475"/>
            <a:chExt cx="1861855" cy="1862606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0" t="22962" r="62428" b="66296"/>
            <a:stretch/>
          </p:blipFill>
          <p:spPr>
            <a:xfrm rot="16200000">
              <a:off x="904343" y="2074514"/>
              <a:ext cx="658576" cy="480558"/>
            </a:xfrm>
            <a:prstGeom prst="parallelogram">
              <a:avLst>
                <a:gd name="adj" fmla="val 1168"/>
              </a:avLst>
            </a:prstGeom>
            <a:noFill/>
            <a:ln>
              <a:noFill/>
            </a:ln>
          </p:spPr>
        </p:pic>
        <p:grpSp>
          <p:nvGrpSpPr>
            <p:cNvPr id="32" name="Gruppo 31"/>
            <p:cNvGrpSpPr/>
            <p:nvPr/>
          </p:nvGrpSpPr>
          <p:grpSpPr>
            <a:xfrm>
              <a:off x="1473907" y="781475"/>
              <a:ext cx="1381300" cy="934723"/>
              <a:chOff x="1623976" y="804669"/>
              <a:chExt cx="2018994" cy="1360630"/>
            </a:xfrm>
          </p:grpSpPr>
          <p:pic>
            <p:nvPicPr>
              <p:cNvPr id="33" name="Immagine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85" t="44414" r="24751" b="35446"/>
              <a:stretch/>
            </p:blipFill>
            <p:spPr>
              <a:xfrm rot="16200000">
                <a:off x="2370051" y="892378"/>
                <a:ext cx="1228954" cy="1316885"/>
              </a:xfrm>
              <a:prstGeom prst="flowChartDecision">
                <a:avLst/>
              </a:prstGeom>
            </p:spPr>
          </p:pic>
          <p:pic>
            <p:nvPicPr>
              <p:cNvPr id="34" name="Immagine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18" t="33676" r="21766" b="40593"/>
              <a:stretch/>
            </p:blipFill>
            <p:spPr>
              <a:xfrm rot="16200000">
                <a:off x="1875456" y="553190"/>
                <a:ext cx="1179539" cy="1682498"/>
              </a:xfrm>
              <a:prstGeom prst="corner">
                <a:avLst/>
              </a:prstGeom>
            </p:spPr>
          </p:pic>
          <p:pic>
            <p:nvPicPr>
              <p:cNvPr id="35" name="Immagine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10" t="33788" r="46929" b="49543"/>
              <a:stretch/>
            </p:blipFill>
            <p:spPr>
              <a:xfrm rot="16200000">
                <a:off x="2029969" y="1481328"/>
                <a:ext cx="277978" cy="1089964"/>
              </a:xfrm>
              <a:prstGeom prst="rect">
                <a:avLst/>
              </a:prstGeom>
            </p:spPr>
          </p:pic>
          <p:pic>
            <p:nvPicPr>
              <p:cNvPr id="36" name="Immagine 3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64" t="54483" r="27513" b="36566"/>
              <a:stretch/>
            </p:blipFill>
            <p:spPr>
              <a:xfrm rot="16200000">
                <a:off x="2926042" y="1111873"/>
                <a:ext cx="702259" cy="585292"/>
              </a:xfrm>
              <a:prstGeom prst="rect">
                <a:avLst/>
              </a:prstGeom>
            </p:spPr>
          </p:pic>
        </p:grpSp>
      </p:grpSp>
      <p:sp>
        <p:nvSpPr>
          <p:cNvPr id="21" name="Rettangolo 20"/>
          <p:cNvSpPr/>
          <p:nvPr/>
        </p:nvSpPr>
        <p:spPr>
          <a:xfrm>
            <a:off x="4558351" y="541079"/>
            <a:ext cx="4331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INDIVIDUAZIONE CRITICITÀ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rial Narrow" panose="020B0506020202030204" pitchFamily="34" charset="0"/>
              </a:rPr>
              <a:t>Grandi </a:t>
            </a:r>
            <a:r>
              <a:rPr lang="it-IT" sz="1400" dirty="0">
                <a:latin typeface="Arial Narrow" panose="020B0506020202030204" pitchFamily="34" charset="0"/>
              </a:rPr>
              <a:t>aperture vetrate esposte a </a:t>
            </a:r>
            <a:r>
              <a:rPr lang="it-IT" sz="1400" dirty="0" smtClean="0">
                <a:latin typeface="Arial Narrow" panose="020B0506020202030204" pitchFamily="34" charset="0"/>
              </a:rPr>
              <a:t>sud/ovest, </a:t>
            </a:r>
            <a:r>
              <a:rPr lang="it-IT" sz="1400" dirty="0">
                <a:latin typeface="Arial Narrow" panose="020B0506020202030204" pitchFamily="34" charset="0"/>
              </a:rPr>
              <a:t>caratteristica che crea evidenti </a:t>
            </a:r>
            <a:r>
              <a:rPr lang="it-IT" sz="1400" dirty="0" smtClean="0">
                <a:latin typeface="Arial Narrow" panose="020B0506020202030204" pitchFamily="34" charset="0"/>
              </a:rPr>
              <a:t>disagi, </a:t>
            </a:r>
            <a:r>
              <a:rPr lang="it-IT" sz="1400" dirty="0">
                <a:latin typeface="Arial Narrow" panose="020B0506020202030204" pitchFamily="34" charset="0"/>
              </a:rPr>
              <a:t>nel periodo estivo, dovuti ad alti livelli di </a:t>
            </a:r>
            <a:r>
              <a:rPr lang="it-IT" sz="1400" dirty="0" smtClean="0">
                <a:latin typeface="Arial Narrow" panose="020B0506020202030204" pitchFamily="34" charset="0"/>
              </a:rPr>
              <a:t>irraggiamento;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Arial Narrow" panose="020B0506020202030204" pitchFamily="34" charset="0"/>
              </a:rPr>
              <a:t>Elevati costi di energia elettrica;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 Narrow" panose="020B0506020202030204" pitchFamily="34" charset="0"/>
              </a:rPr>
              <a:t>Necessità di realizzare un impianto di alimentazione di emergenza in grado di garantire l’alimentazione dei sistemi di comunicazione con i Laboratori sotterranei, qualora fallissero gli attuali sistemi di backup (UPS e Gruppo elettrogeno).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215947" y="3017530"/>
            <a:ext cx="2687832" cy="2332920"/>
            <a:chOff x="5999257" y="2430428"/>
            <a:chExt cx="2687832" cy="2332920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257" y="2430428"/>
              <a:ext cx="2687831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Rettangolo 23"/>
            <p:cNvSpPr/>
            <p:nvPr/>
          </p:nvSpPr>
          <p:spPr>
            <a:xfrm>
              <a:off x="5999257" y="4469217"/>
              <a:ext cx="2687832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11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223611" y="3017530"/>
            <a:ext cx="2688476" cy="2327954"/>
            <a:chOff x="3108304" y="2432911"/>
            <a:chExt cx="2688476" cy="2327954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304" y="2432911"/>
              <a:ext cx="2688476" cy="201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Rettangolo 26"/>
            <p:cNvSpPr/>
            <p:nvPr/>
          </p:nvSpPr>
          <p:spPr>
            <a:xfrm>
              <a:off x="3108304" y="4466734"/>
              <a:ext cx="2664631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10</a:t>
              </a:r>
              <a:endParaRPr lang="it-IT" sz="1400" b="1" dirty="0">
                <a:solidFill>
                  <a:schemeClr val="tx2"/>
                </a:solidFill>
                <a:latin typeface="Arial Narrow" panose="020B0506020202030204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27984" y="3017530"/>
            <a:ext cx="2688000" cy="2330431"/>
            <a:chOff x="227984" y="2430428"/>
            <a:chExt cx="2688000" cy="2330431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4" y="2430428"/>
              <a:ext cx="2688000" cy="2016000"/>
            </a:xfrm>
            <a:prstGeom prst="rect">
              <a:avLst/>
            </a:prstGeom>
          </p:spPr>
        </p:pic>
        <p:sp>
          <p:nvSpPr>
            <p:cNvPr id="30" name="Rettangolo 29"/>
            <p:cNvSpPr/>
            <p:nvPr/>
          </p:nvSpPr>
          <p:spPr>
            <a:xfrm>
              <a:off x="227984" y="4466728"/>
              <a:ext cx="2688000" cy="29413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tx2"/>
                  </a:solidFill>
                  <a:latin typeface="Arial Narrow" panose="020B0506020202030204" pitchFamily="34" charset="0"/>
                </a:rPr>
                <a:t>EDIFICIO 04</a:t>
              </a:r>
              <a:endParaRPr lang="it-IT" sz="1200" dirty="0">
                <a:latin typeface="Arial Narrow" panose="020B0506020202030204" pitchFamily="34" charset="0"/>
              </a:endParaRPr>
            </a:p>
          </p:txBody>
        </p:sp>
      </p:grpSp>
      <p:sp>
        <p:nvSpPr>
          <p:cNvPr id="37" name="Rettangolo 36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556483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2396483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PROPOSTA INTERVENTO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ANALISI CRITICITÀ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grpSp>
        <p:nvGrpSpPr>
          <p:cNvPr id="49" name="Gruppo 48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3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397600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55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PROPOSTA </a:t>
            </a:r>
            <a:r>
              <a:rPr lang="it-IT" b="1" spc="-150" dirty="0">
                <a:solidFill>
                  <a:schemeClr val="tx2"/>
                </a:solidFill>
                <a:latin typeface="Arial Narrow" panose="020B0606020202030204" pitchFamily="34" charset="0"/>
              </a:rPr>
              <a:t>INTERVENTO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</a:t>
            </a:r>
            <a:r>
              <a:rPr lang="it-IT" dirty="0" smtClean="0"/>
              <a:t>INIZIALI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6072114" y="545921"/>
            <a:ext cx="2818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PROPOSTA INTERVENTO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Schermatura delle </a:t>
            </a:r>
            <a:r>
              <a:rPr lang="it-IT" sz="1400" dirty="0">
                <a:latin typeface="Arial Narrow" panose="020B0506020202030204" pitchFamily="34" charset="0"/>
              </a:rPr>
              <a:t>facciate esposte a sud, in modo da ridurre l’irraggiamento ed aumentare il comfort all’interno degli ambienti </a:t>
            </a:r>
            <a:r>
              <a:rPr lang="it-IT" sz="1400" dirty="0" smtClean="0">
                <a:latin typeface="Arial Narrow" panose="020B0506020202030204" pitchFamily="34" charset="0"/>
              </a:rPr>
              <a:t>interessati.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546" r="2924" b="2982"/>
          <a:stretch/>
        </p:blipFill>
        <p:spPr>
          <a:xfrm rot="16200000">
            <a:off x="1975945" y="-1306910"/>
            <a:ext cx="2267148" cy="58334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ttangolo 31"/>
          <p:cNvSpPr/>
          <p:nvPr/>
        </p:nvSpPr>
        <p:spPr>
          <a:xfrm>
            <a:off x="228075" y="2670809"/>
            <a:ext cx="374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fatto_Prospetto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62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397600" y="558187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55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PROPOSTA </a:t>
            </a:r>
            <a:r>
              <a:rPr lang="it-IT" b="1" spc="-150" dirty="0">
                <a:solidFill>
                  <a:schemeClr val="tx2"/>
                </a:solidFill>
                <a:latin typeface="Arial Narrow" panose="020B0606020202030204" pitchFamily="34" charset="0"/>
              </a:rPr>
              <a:t>INTERVENTO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</a:t>
            </a:r>
            <a:r>
              <a:rPr lang="it-IT" dirty="0" smtClean="0"/>
              <a:t>INIZIALI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6072114" y="545921"/>
            <a:ext cx="2818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PROPOSTA INTERVENTO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Schermatura delle </a:t>
            </a:r>
            <a:r>
              <a:rPr lang="it-IT" sz="1400" dirty="0">
                <a:latin typeface="Arial Narrow" panose="020B0506020202030204" pitchFamily="34" charset="0"/>
              </a:rPr>
              <a:t>facciate esposte a sud, in modo da ridurre l’irraggiamento ed aumentare il comfort all’interno degli ambienti </a:t>
            </a:r>
            <a:r>
              <a:rPr lang="it-IT" sz="1400" dirty="0" smtClean="0">
                <a:latin typeface="Arial Narrow" panose="020B0506020202030204" pitchFamily="34" charset="0"/>
              </a:rPr>
              <a:t>interessati.</a:t>
            </a: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Facciata </a:t>
            </a:r>
            <a:r>
              <a:rPr lang="it-IT" sz="1400" b="1" dirty="0">
                <a:solidFill>
                  <a:schemeClr val="tx2"/>
                </a:solidFill>
                <a:latin typeface="Arial Narrow" panose="020B0506020202030204" pitchFamily="34" charset="0"/>
              </a:rPr>
              <a:t>continua</a:t>
            </a:r>
          </a:p>
          <a:p>
            <a:pPr algn="just"/>
            <a:r>
              <a:rPr lang="it-IT" sz="1400" dirty="0">
                <a:latin typeface="Arial Narrow" panose="020B0506020202030204" pitchFamily="34" charset="0"/>
              </a:rPr>
              <a:t>Per l’edificio 11 è prevista la realizzazione di una facciata continua fotovoltaica, realizzata in collaborazione con l’azienda Ponzio S.r.l</a:t>
            </a:r>
            <a:r>
              <a:rPr lang="it-IT" sz="1400" dirty="0" smtClean="0">
                <a:latin typeface="Arial Narrow" panose="020B0506020202030204" pitchFamily="34" charset="0"/>
              </a:rPr>
              <a:t>.</a:t>
            </a:r>
          </a:p>
          <a:p>
            <a:pPr algn="just"/>
            <a:r>
              <a:rPr lang="it-IT" sz="1400" dirty="0">
                <a:latin typeface="Arial Narrow" panose="020B0506020202030204" pitchFamily="34" charset="0"/>
              </a:rPr>
              <a:t>La facciata avrebbe il duplice scopo di produrre attivamente energia elettrica e ridurre i consumi, schermando l’edificio dai raggi solari (maggiore comfort estivo) ed aumentando l’isolamento termico (maggiore comfort invernale</a:t>
            </a:r>
            <a:r>
              <a:rPr lang="it-IT" sz="1400" dirty="0" smtClean="0">
                <a:latin typeface="Arial Narrow" panose="020B0506020202030204" pitchFamily="34" charset="0"/>
              </a:rPr>
              <a:t>).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546" r="2924" b="2982"/>
          <a:stretch/>
        </p:blipFill>
        <p:spPr>
          <a:xfrm rot="16200000">
            <a:off x="1975945" y="-1306910"/>
            <a:ext cx="2267148" cy="583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315" r="967" b="2522"/>
          <a:stretch/>
        </p:blipFill>
        <p:spPr>
          <a:xfrm rot="16200000">
            <a:off x="1959038" y="1094943"/>
            <a:ext cx="2308982" cy="58912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uppo 24"/>
          <p:cNvGrpSpPr>
            <a:grpSpLocks noChangeAspect="1"/>
          </p:cNvGrpSpPr>
          <p:nvPr/>
        </p:nvGrpSpPr>
        <p:grpSpPr>
          <a:xfrm>
            <a:off x="97061" y="2862921"/>
            <a:ext cx="8222867" cy="2370578"/>
            <a:chOff x="135450" y="2948518"/>
            <a:chExt cx="8472045" cy="2442414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029880" y="1054088"/>
              <a:ext cx="2442414" cy="623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09071" y="3722563"/>
              <a:ext cx="969533" cy="2227315"/>
            </a:xfrm>
            <a:prstGeom prst="rect">
              <a:avLst/>
            </a:prstGeom>
          </p:spPr>
        </p:pic>
      </p:grpSp>
      <p:sp>
        <p:nvSpPr>
          <p:cNvPr id="34" name="Rettangolo 33"/>
          <p:cNvSpPr/>
          <p:nvPr/>
        </p:nvSpPr>
        <p:spPr>
          <a:xfrm>
            <a:off x="218549" y="5116611"/>
            <a:ext cx="374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progetto_Prospetto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28075" y="2670809"/>
            <a:ext cx="374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fatto_Prospetto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grpSp>
        <p:nvGrpSpPr>
          <p:cNvPr id="27" name="Gruppo 26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68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397600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2" r="26072"/>
          <a:stretch/>
        </p:blipFill>
        <p:spPr>
          <a:xfrm rot="16200000">
            <a:off x="2151060" y="-1576535"/>
            <a:ext cx="1980000" cy="606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ttangolo 24"/>
          <p:cNvSpPr/>
          <p:nvPr/>
        </p:nvSpPr>
        <p:spPr>
          <a:xfrm>
            <a:off x="455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55659" y="2353048"/>
            <a:ext cx="374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fatto_Sezione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 smtClean="0"/>
              <a:t>PROPOSTA </a:t>
            </a:r>
            <a:r>
              <a:rPr lang="it-IT" dirty="0"/>
              <a:t>INTERVENTO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6072114" y="545921"/>
            <a:ext cx="2818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PROPOSTA INTERVENTO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Schermatura delle </a:t>
            </a:r>
            <a:r>
              <a:rPr lang="it-IT" sz="1400" dirty="0">
                <a:latin typeface="Arial Narrow" panose="020B0506020202030204" pitchFamily="34" charset="0"/>
              </a:rPr>
              <a:t>facciate esposte a sud, in modo da ridurre l’irraggiamento ed aumentare il comfort all’interno degli ambienti </a:t>
            </a:r>
            <a:r>
              <a:rPr lang="it-IT" sz="1400" dirty="0" smtClean="0">
                <a:latin typeface="Arial Narrow" panose="020B0506020202030204" pitchFamily="34" charset="0"/>
              </a:rPr>
              <a:t>interessati.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2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716483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716483" y="5549944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CONCLUSIONI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397600" y="5583062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6568771"/>
            <a:ext cx="9143999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Analisi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ed ottimizzazione degli impianti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elettrici, di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ventilazione e condizionamento dei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LNGS ai </a:t>
            </a:r>
            <a:r>
              <a:rPr lang="it-IT" sz="1200" b="1" i="1" dirty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fini del risparmio </a:t>
            </a:r>
            <a:r>
              <a:rPr lang="it-IT" sz="1200" b="1" i="1" dirty="0" smtClean="0">
                <a:solidFill>
                  <a:schemeClr val="tx2"/>
                </a:solidFill>
                <a:latin typeface="Arial Narrow"/>
                <a:ea typeface="Times New Roman"/>
                <a:cs typeface="Times New Roman"/>
              </a:rPr>
              <a:t>energetico _ </a:t>
            </a:r>
            <a:r>
              <a:rPr lang="it-IT" sz="1200" b="1" dirty="0" smtClean="0">
                <a:solidFill>
                  <a:schemeClr val="tx2"/>
                </a:solidFill>
                <a:latin typeface="Arial Narrow"/>
                <a:ea typeface="Calibri"/>
                <a:cs typeface="Times New Roman"/>
              </a:rPr>
              <a:t>Ing. Caterina Cordoni</a:t>
            </a:r>
            <a:endParaRPr lang="it-IT" sz="1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37600" y="5581873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-12370" y="5871062"/>
            <a:ext cx="9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2" r="26072"/>
          <a:stretch/>
        </p:blipFill>
        <p:spPr>
          <a:xfrm rot="16200000">
            <a:off x="2151060" y="-1576535"/>
            <a:ext cx="1980000" cy="606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ttangolo 24"/>
          <p:cNvSpPr/>
          <p:nvPr/>
        </p:nvSpPr>
        <p:spPr>
          <a:xfrm>
            <a:off x="4557600" y="5576400"/>
            <a:ext cx="2160000" cy="28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55659" y="2353048"/>
            <a:ext cx="374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fatto_Sezione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556483" y="555544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 smtClean="0"/>
              <a:t>PROPOSTA </a:t>
            </a:r>
            <a:r>
              <a:rPr lang="it-IT" dirty="0"/>
              <a:t>INTERVENTO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39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ANALISI CRITICITÀ</a:t>
            </a:r>
            <a:endParaRPr lang="it-IT" b="1" spc="-15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36483" y="555330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 spc="-1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FASI INIZIALI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6072114" y="545921"/>
            <a:ext cx="2818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PROPOSTA INTERVENTO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Schermatura delle </a:t>
            </a:r>
            <a:r>
              <a:rPr lang="it-IT" sz="1400" dirty="0">
                <a:latin typeface="Arial Narrow" panose="020B0506020202030204" pitchFamily="34" charset="0"/>
              </a:rPr>
              <a:t>facciate esposte a sud, in modo da ridurre l’irraggiamento ed aumentare il comfort all’interno degli ambienti </a:t>
            </a:r>
            <a:r>
              <a:rPr lang="it-IT" sz="1400" dirty="0" smtClean="0">
                <a:latin typeface="Arial Narrow" panose="020B0506020202030204" pitchFamily="34" charset="0"/>
              </a:rPr>
              <a:t>interessati.</a:t>
            </a: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2"/>
                </a:solidFill>
                <a:latin typeface="Arial Narrow" panose="020B0506020202030204" pitchFamily="34" charset="0"/>
              </a:rPr>
              <a:t>Copertura fotovoltaica</a:t>
            </a:r>
          </a:p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È </a:t>
            </a:r>
            <a:r>
              <a:rPr lang="it-IT" sz="1400" dirty="0">
                <a:latin typeface="Arial Narrow" panose="020B0506020202030204" pitchFamily="34" charset="0"/>
              </a:rPr>
              <a:t>prevista la realizzazione di impianti </a:t>
            </a:r>
            <a:r>
              <a:rPr lang="it-IT" sz="1400" dirty="0" smtClean="0">
                <a:latin typeface="Arial Narrow" panose="020B0506020202030204" pitchFamily="34" charset="0"/>
              </a:rPr>
              <a:t>fotovoltaici sulle coperture inclinate degli edifici 04 e 10, con realizzazione di tettoia in modo da realizzare anche il necessario ombreggiamento agli uffici (edificio 04) ed alla mensa (edificio 10).</a:t>
            </a:r>
          </a:p>
          <a:p>
            <a:pPr algn="just"/>
            <a:r>
              <a:rPr lang="it-IT" sz="1400" dirty="0">
                <a:latin typeface="Arial Narrow" panose="020B0506020202030204" pitchFamily="34" charset="0"/>
              </a:rPr>
              <a:t>L’impianto dell’edificio 04 avrà la funzione di mantenere cariche </a:t>
            </a:r>
            <a:r>
              <a:rPr lang="it-IT" sz="1400" dirty="0" smtClean="0">
                <a:latin typeface="Arial Narrow" panose="020B0506020202030204" pitchFamily="34" charset="0"/>
              </a:rPr>
              <a:t>le batterie di emergenza, </a:t>
            </a:r>
            <a:r>
              <a:rPr lang="it-IT" sz="1400" dirty="0">
                <a:latin typeface="Arial Narrow" panose="020B0506020202030204" pitchFamily="34" charset="0"/>
              </a:rPr>
              <a:t>per la gestione in remoto dei laboratori sotterranei anche in caso di assenza di </a:t>
            </a:r>
            <a:r>
              <a:rPr lang="it-IT" sz="1400" dirty="0" smtClean="0">
                <a:latin typeface="Arial Narrow" panose="020B0506020202030204" pitchFamily="34" charset="0"/>
              </a:rPr>
              <a:t>elettricità.</a:t>
            </a:r>
          </a:p>
          <a:p>
            <a:pPr algn="just"/>
            <a:r>
              <a:rPr lang="it-IT" sz="1400" dirty="0">
                <a:latin typeface="Arial Narrow" panose="020B0506020202030204" pitchFamily="34" charset="0"/>
              </a:rPr>
              <a:t>Come nel caso della facciata continua, l’intervento ha il duplice scopo di produrre energia elettrica e di ridurre l’irraggiamento degli uffici esposti a sud-ovest (maggiore comfort estivo</a:t>
            </a:r>
            <a:r>
              <a:rPr lang="it-IT" sz="1400" dirty="0" smtClean="0">
                <a:latin typeface="Arial Narrow" panose="020B0506020202030204" pitchFamily="34" charset="0"/>
              </a:rPr>
              <a:t>).</a:t>
            </a:r>
            <a:endParaRPr lang="it-IT" sz="1400" dirty="0">
              <a:latin typeface="Arial Narrow" panose="020B0506020202030204" pitchFamily="34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" b="1322"/>
          <a:stretch/>
        </p:blipFill>
        <p:spPr>
          <a:xfrm rot="16200000">
            <a:off x="2084905" y="1056329"/>
            <a:ext cx="2075138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ttangolo 36"/>
          <p:cNvSpPr/>
          <p:nvPr/>
        </p:nvSpPr>
        <p:spPr>
          <a:xfrm>
            <a:off x="232339" y="4898190"/>
            <a:ext cx="3749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Arial Narrow" panose="020B0506020202030204" pitchFamily="34" charset="0"/>
              </a:rPr>
              <a:t>Stato di </a:t>
            </a:r>
            <a:r>
              <a:rPr lang="it-IT" sz="1400" dirty="0" err="1" smtClean="0">
                <a:latin typeface="Arial Narrow" panose="020B0506020202030204" pitchFamily="34" charset="0"/>
              </a:rPr>
              <a:t>progetto_Sezione</a:t>
            </a:r>
            <a:endParaRPr lang="it-IT" sz="1400" dirty="0" smtClean="0">
              <a:latin typeface="Arial Narrow" panose="020B0506020202030204" pitchFamily="34" charset="0"/>
            </a:endParaRPr>
          </a:p>
        </p:txBody>
      </p:sp>
      <p:grpSp>
        <p:nvGrpSpPr>
          <p:cNvPr id="26" name="Gruppo 25"/>
          <p:cNvGrpSpPr>
            <a:grpSpLocks noChangeAspect="1"/>
          </p:cNvGrpSpPr>
          <p:nvPr/>
        </p:nvGrpSpPr>
        <p:grpSpPr>
          <a:xfrm>
            <a:off x="1444298" y="5902023"/>
            <a:ext cx="6230253" cy="684000"/>
            <a:chOff x="494042" y="4865284"/>
            <a:chExt cx="10686221" cy="1173207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18"/>
            <a:stretch/>
          </p:blipFill>
          <p:spPr bwMode="auto">
            <a:xfrm>
              <a:off x="494042" y="4865284"/>
              <a:ext cx="6315075" cy="117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39" r="18884"/>
            <a:stretch/>
          </p:blipFill>
          <p:spPr bwMode="auto">
            <a:xfrm>
              <a:off x="6057766" y="5080622"/>
              <a:ext cx="5122497" cy="64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24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1092</Words>
  <Application>Microsoft Office PowerPoint</Application>
  <PresentationFormat>Presentazione su schermo (4:3)</PresentationFormat>
  <Paragraphs>181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Progetto Speciale Multiasse “Sistema Sapere e Crescita” P.O. FSE Abruzzo 2007-2013 Piano degli interventi 2012-2013   Intervento A) promozione della conoscenza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Progetto Speciale Multiasse “Sistema Sapere e Crescita” P.O. FSE Abruzzo 2007-2013 Piano degli interventi 2012-2013   Intervento A) promozione della conoscenza</vt:lpstr>
    </vt:vector>
  </TitlesOfParts>
  <Company>LNGS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Speciale Multiasse “Sistema Sapere e Crescita” P.O. FSE Abruzzo 2007-2013 Piano degli interventi 2012-2013   Intervento A) promozione della conoscenza</dc:title>
  <dc:creator>Alba Formicola</dc:creator>
  <cp:lastModifiedBy>CATERINA CORDONI</cp:lastModifiedBy>
  <cp:revision>67</cp:revision>
  <cp:lastPrinted>2015-05-21T07:57:55Z</cp:lastPrinted>
  <dcterms:created xsi:type="dcterms:W3CDTF">2015-05-10T15:33:38Z</dcterms:created>
  <dcterms:modified xsi:type="dcterms:W3CDTF">2015-06-03T07:36:29Z</dcterms:modified>
</cp:coreProperties>
</file>